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9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DDDDD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>
        <p:scale>
          <a:sx n="124" d="100"/>
          <a:sy n="124" d="100"/>
        </p:scale>
        <p:origin x="-414" y="42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F4381B-A84D-47D9-BA68-35E95E2A1C99}" type="datetimeFigureOut">
              <a:rPr lang="en-US" smtClean="0"/>
              <a:t>9/17/2012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2548AD-355A-4283-ABA1-3C6586D1B2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1475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B0F06-EBC0-4171-999E-7CBEEB7225A3}" type="datetimeFigureOut">
              <a:rPr lang="en-US" smtClean="0"/>
              <a:t>9/17/2012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0F5F8-EA7F-41B4-BFE0-A29535AA0A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074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B0F06-EBC0-4171-999E-7CBEEB7225A3}" type="datetimeFigureOut">
              <a:rPr lang="en-US" smtClean="0"/>
              <a:t>9/17/2012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0F5F8-EA7F-41B4-BFE0-A29535AA0A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5298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B0F06-EBC0-4171-999E-7CBEEB7225A3}" type="datetimeFigureOut">
              <a:rPr lang="en-US" smtClean="0"/>
              <a:t>9/17/2012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0F5F8-EA7F-41B4-BFE0-A29535AA0A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1861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B0F06-EBC0-4171-999E-7CBEEB7225A3}" type="datetimeFigureOut">
              <a:rPr lang="en-US" smtClean="0"/>
              <a:t>9/17/2012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0F5F8-EA7F-41B4-BFE0-A29535AA0A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393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B0F06-EBC0-4171-999E-7CBEEB7225A3}" type="datetimeFigureOut">
              <a:rPr lang="en-US" smtClean="0"/>
              <a:t>9/17/2012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0F5F8-EA7F-41B4-BFE0-A29535AA0A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5378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B0F06-EBC0-4171-999E-7CBEEB7225A3}" type="datetimeFigureOut">
              <a:rPr lang="en-US" smtClean="0"/>
              <a:t>9/17/2012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0F5F8-EA7F-41B4-BFE0-A29535AA0A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2760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B0F06-EBC0-4171-999E-7CBEEB7225A3}" type="datetimeFigureOut">
              <a:rPr lang="en-US" smtClean="0"/>
              <a:t>9/17/2012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0F5F8-EA7F-41B4-BFE0-A29535AA0A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9997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B0F06-EBC0-4171-999E-7CBEEB7225A3}" type="datetimeFigureOut">
              <a:rPr lang="en-US" smtClean="0"/>
              <a:t>9/17/2012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0F5F8-EA7F-41B4-BFE0-A29535AA0A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2870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B0F06-EBC0-4171-999E-7CBEEB7225A3}" type="datetimeFigureOut">
              <a:rPr lang="en-US" smtClean="0"/>
              <a:t>9/17/2012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0F5F8-EA7F-41B4-BFE0-A29535AA0A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2540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B0F06-EBC0-4171-999E-7CBEEB7225A3}" type="datetimeFigureOut">
              <a:rPr lang="en-US" smtClean="0"/>
              <a:t>9/17/2012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0F5F8-EA7F-41B4-BFE0-A29535AA0A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792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B0F06-EBC0-4171-999E-7CBEEB7225A3}" type="datetimeFigureOut">
              <a:rPr lang="en-US" smtClean="0"/>
              <a:t>9/17/2012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0F5F8-EA7F-41B4-BFE0-A29535AA0A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4803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8B0F06-EBC0-4171-999E-7CBEEB7225A3}" type="datetimeFigureOut">
              <a:rPr lang="en-US" smtClean="0"/>
              <a:t>9/17/2012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00F5F8-EA7F-41B4-BFE0-A29535AA0A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549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Oval 90"/>
          <p:cNvSpPr/>
          <p:nvPr/>
        </p:nvSpPr>
        <p:spPr>
          <a:xfrm>
            <a:off x="1828826" y="2422756"/>
            <a:ext cx="161307" cy="161307"/>
          </a:xfrm>
          <a:prstGeom prst="ellipse">
            <a:avLst/>
          </a:prstGeom>
          <a:solidFill>
            <a:srgbClr val="FF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679836" y="2422755"/>
            <a:ext cx="161307" cy="161307"/>
          </a:xfrm>
          <a:prstGeom prst="ellipse">
            <a:avLst/>
          </a:prstGeom>
          <a:solidFill>
            <a:srgbClr val="FFC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/>
          <p:cNvGrpSpPr/>
          <p:nvPr/>
        </p:nvGrpSpPr>
        <p:grpSpPr>
          <a:xfrm>
            <a:off x="3492630" y="2345643"/>
            <a:ext cx="341760" cy="304800"/>
            <a:chOff x="514920" y="5038668"/>
            <a:chExt cx="341760" cy="304800"/>
          </a:xfrm>
        </p:grpSpPr>
        <p:sp>
          <p:nvSpPr>
            <p:cNvPr id="27" name="Oval 26"/>
            <p:cNvSpPr/>
            <p:nvPr/>
          </p:nvSpPr>
          <p:spPr>
            <a:xfrm>
              <a:off x="533400" y="5038668"/>
              <a:ext cx="304800" cy="304800"/>
            </a:xfrm>
            <a:prstGeom prst="ellipse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 dirty="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514920" y="5052568"/>
              <a:ext cx="34176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>
                  <a:solidFill>
                    <a:schemeClr val="bg1"/>
                  </a:solidFill>
                </a:rPr>
                <a:t>Ba</a:t>
              </a:r>
              <a:endParaRPr lang="en-US" sz="1200" dirty="0">
                <a:solidFill>
                  <a:schemeClr val="bg1"/>
                </a:solidFill>
              </a:endParaRPr>
            </a:p>
          </p:txBody>
        </p:sp>
      </p:grpSp>
      <p:sp>
        <p:nvSpPr>
          <p:cNvPr id="111" name="TextBox 110"/>
          <p:cNvSpPr txBox="1"/>
          <p:nvPr/>
        </p:nvSpPr>
        <p:spPr>
          <a:xfrm>
            <a:off x="668511" y="384202"/>
            <a:ext cx="53978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CHEM 125   Section #  _______			9/19/12</a:t>
            </a:r>
            <a:br>
              <a:rPr lang="en-US" sz="1200" dirty="0" smtClean="0"/>
            </a:br>
            <a:r>
              <a:rPr lang="en-US" sz="1200" dirty="0" smtClean="0"/>
              <a:t>Dr J			</a:t>
            </a:r>
            <a:r>
              <a:rPr lang="en-US" sz="1200" dirty="0" err="1" smtClean="0"/>
              <a:t>Gp</a:t>
            </a:r>
            <a:r>
              <a:rPr lang="en-US" sz="1200" dirty="0" smtClean="0"/>
              <a:t> Assignment:  PPTX Unit Cell Apps</a:t>
            </a:r>
          </a:p>
          <a:p>
            <a:r>
              <a:rPr lang="en-US" sz="1200" dirty="0" smtClean="0"/>
              <a:t>Names:  </a:t>
            </a:r>
            <a:r>
              <a:rPr lang="en-US" sz="1000" dirty="0" smtClean="0"/>
              <a:t>xxx</a:t>
            </a:r>
            <a:endParaRPr lang="en-US" sz="1000" dirty="0"/>
          </a:p>
        </p:txBody>
      </p:sp>
      <p:sp>
        <p:nvSpPr>
          <p:cNvPr id="113" name="TextBox 112"/>
          <p:cNvSpPr txBox="1"/>
          <p:nvPr/>
        </p:nvSpPr>
        <p:spPr>
          <a:xfrm>
            <a:off x="672353" y="1030533"/>
            <a:ext cx="551713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1.  Use PowerPoint to construct the unit cell of the superconductor YBa</a:t>
            </a:r>
            <a:r>
              <a:rPr lang="en-US" sz="1200" baseline="-25000" dirty="0" smtClean="0"/>
              <a:t>2</a:t>
            </a:r>
            <a:r>
              <a:rPr lang="en-US" sz="1200" dirty="0" smtClean="0"/>
              <a:t>Cu</a:t>
            </a:r>
            <a:r>
              <a:rPr lang="en-US" sz="1200" baseline="-25000" dirty="0" smtClean="0"/>
              <a:t>3</a:t>
            </a:r>
            <a:r>
              <a:rPr lang="en-US" sz="1200" dirty="0" smtClean="0"/>
              <a:t>O</a:t>
            </a:r>
            <a:r>
              <a:rPr lang="en-US" sz="1200" baseline="-25000" dirty="0" smtClean="0"/>
              <a:t>7</a:t>
            </a:r>
            <a:r>
              <a:rPr lang="en-US" sz="1200" dirty="0"/>
              <a:t> </a:t>
            </a:r>
            <a:r>
              <a:rPr lang="en-US" sz="1200" dirty="0" smtClean="0"/>
              <a:t>(</a:t>
            </a:r>
            <a:r>
              <a:rPr lang="en-US" sz="1200" dirty="0" err="1" smtClean="0"/>
              <a:t>pg</a:t>
            </a:r>
            <a:r>
              <a:rPr lang="en-US" sz="1200" dirty="0" smtClean="0"/>
              <a:t> 88 Workbook).   Do this by </a:t>
            </a:r>
            <a:r>
              <a:rPr lang="en-US" sz="1200" b="1" dirty="0" smtClean="0"/>
              <a:t>moving</a:t>
            </a:r>
            <a:r>
              <a:rPr lang="en-US" sz="1200" dirty="0" smtClean="0"/>
              <a:t> the spheres representing the different ions to the correct position on the unit cell below.   Treat the </a:t>
            </a:r>
            <a:r>
              <a:rPr lang="en-US" sz="1200" b="1" dirty="0" smtClean="0"/>
              <a:t>whole</a:t>
            </a:r>
            <a:r>
              <a:rPr lang="en-US" sz="1200" dirty="0" smtClean="0"/>
              <a:t> rectangular prism as the unit cell.  As a hint, I’ve place one Y in the middle.  To make more copies of any ion, right click the sphere, select </a:t>
            </a:r>
            <a:r>
              <a:rPr lang="en-US" sz="1200" b="1" dirty="0" smtClean="0"/>
              <a:t>copy here </a:t>
            </a:r>
            <a:r>
              <a:rPr lang="en-US" sz="1200" dirty="0" smtClean="0"/>
              <a:t>and  then move it to the desired place in the unit cell.  Email me one copy per group with all your names (first and last) by Thursday, Sept 20, 12:00 pm).</a:t>
            </a:r>
            <a:endParaRPr lang="en-US" sz="1200" dirty="0"/>
          </a:p>
        </p:txBody>
      </p:sp>
      <p:sp>
        <p:nvSpPr>
          <p:cNvPr id="114" name="TextBox 113"/>
          <p:cNvSpPr txBox="1"/>
          <p:nvPr/>
        </p:nvSpPr>
        <p:spPr>
          <a:xfrm>
            <a:off x="1890258" y="2397364"/>
            <a:ext cx="55816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oxygen</a:t>
            </a:r>
            <a:endParaRPr lang="en-US" sz="1000" dirty="0"/>
          </a:p>
        </p:txBody>
      </p:sp>
      <p:sp>
        <p:nvSpPr>
          <p:cNvPr id="115" name="TextBox 114"/>
          <p:cNvSpPr txBox="1"/>
          <p:nvPr/>
        </p:nvSpPr>
        <p:spPr>
          <a:xfrm>
            <a:off x="2760489" y="2380387"/>
            <a:ext cx="55015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copper</a:t>
            </a:r>
            <a:endParaRPr lang="en-US" sz="1000" dirty="0"/>
          </a:p>
        </p:txBody>
      </p:sp>
      <p:grpSp>
        <p:nvGrpSpPr>
          <p:cNvPr id="121" name="Group 120"/>
          <p:cNvGrpSpPr/>
          <p:nvPr/>
        </p:nvGrpSpPr>
        <p:grpSpPr>
          <a:xfrm>
            <a:off x="806009" y="3599526"/>
            <a:ext cx="1873827" cy="4661808"/>
            <a:chOff x="1217718" y="4033099"/>
            <a:chExt cx="1873827" cy="4661808"/>
          </a:xfrm>
        </p:grpSpPr>
        <p:sp>
          <p:nvSpPr>
            <p:cNvPr id="3" name="Cube 2"/>
            <p:cNvSpPr/>
            <p:nvPr/>
          </p:nvSpPr>
          <p:spPr>
            <a:xfrm flipH="1">
              <a:off x="1254830" y="6860664"/>
              <a:ext cx="1791070" cy="1819274"/>
            </a:xfrm>
            <a:prstGeom prst="cub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Cube 3"/>
            <p:cNvSpPr/>
            <p:nvPr/>
          </p:nvSpPr>
          <p:spPr>
            <a:xfrm flipH="1">
              <a:off x="1243451" y="4064396"/>
              <a:ext cx="1810244" cy="1850663"/>
            </a:xfrm>
            <a:prstGeom prst="cub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1" name="Straight Connector 30"/>
            <p:cNvCxnSpPr/>
            <p:nvPr/>
          </p:nvCxnSpPr>
          <p:spPr>
            <a:xfrm>
              <a:off x="1701639" y="4521596"/>
              <a:ext cx="1362693" cy="0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>
              <a:off x="1692732" y="5207396"/>
              <a:ext cx="1362693" cy="0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1703123" y="5930430"/>
              <a:ext cx="1362693" cy="0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1692732" y="6625755"/>
              <a:ext cx="1362693" cy="0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>
              <a:off x="1683207" y="7318359"/>
              <a:ext cx="1362693" cy="0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>
              <a:off x="1657104" y="7994139"/>
              <a:ext cx="1362693" cy="0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>
              <a:off x="1648196" y="8679939"/>
              <a:ext cx="1362693" cy="0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>
              <a:off x="1244439" y="4064396"/>
              <a:ext cx="448293" cy="457200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>
              <a:off x="1262993" y="4750196"/>
              <a:ext cx="448293" cy="457200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>
              <a:off x="1254830" y="5454180"/>
              <a:ext cx="448293" cy="457200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>
              <a:off x="1243451" y="6150371"/>
              <a:ext cx="448293" cy="457200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>
              <a:off x="1228478" y="6860664"/>
              <a:ext cx="448293" cy="457200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>
              <a:off x="1223657" y="7551907"/>
              <a:ext cx="448293" cy="457200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flipH="1">
              <a:off x="1235532" y="4064396"/>
              <a:ext cx="19298" cy="4158343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>
              <a:off x="3055425" y="4521595"/>
              <a:ext cx="2592" cy="4158343"/>
            </a:xfrm>
            <a:prstGeom prst="line">
              <a:avLst/>
            </a:prstGeom>
            <a:ln w="31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flipH="1">
              <a:off x="1691744" y="4521596"/>
              <a:ext cx="19298" cy="4158343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>
              <a:off x="1223657" y="4064396"/>
              <a:ext cx="1362693" cy="0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>
              <a:off x="2624946" y="4064396"/>
              <a:ext cx="448293" cy="457200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flipH="1">
              <a:off x="1464132" y="4299799"/>
              <a:ext cx="19298" cy="4158343"/>
            </a:xfrm>
            <a:prstGeom prst="line">
              <a:avLst/>
            </a:prstGeom>
            <a:ln w="317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flipH="1">
              <a:off x="2825465" y="4317983"/>
              <a:ext cx="19298" cy="4158343"/>
            </a:xfrm>
            <a:prstGeom prst="line">
              <a:avLst/>
            </a:prstGeom>
            <a:ln w="317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flipH="1">
              <a:off x="2406367" y="4521595"/>
              <a:ext cx="19298" cy="4158343"/>
            </a:xfrm>
            <a:prstGeom prst="line">
              <a:avLst/>
            </a:prstGeom>
            <a:ln w="317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flipH="1">
              <a:off x="2151045" y="4292996"/>
              <a:ext cx="19298" cy="4158343"/>
            </a:xfrm>
            <a:prstGeom prst="line">
              <a:avLst/>
            </a:prstGeom>
            <a:ln w="317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flipH="1">
              <a:off x="1939888" y="4064396"/>
              <a:ext cx="9649" cy="4173311"/>
            </a:xfrm>
            <a:prstGeom prst="line">
              <a:avLst/>
            </a:prstGeom>
            <a:ln w="317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>
              <a:off x="1472421" y="4302521"/>
              <a:ext cx="1362693" cy="0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>
              <a:off x="1262253" y="4759721"/>
              <a:ext cx="1362693" cy="0"/>
            </a:xfrm>
            <a:prstGeom prst="line">
              <a:avLst/>
            </a:prstGeom>
            <a:ln w="317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>
              <a:off x="1471554" y="4978796"/>
              <a:ext cx="1362693" cy="0"/>
            </a:xfrm>
            <a:prstGeom prst="line">
              <a:avLst/>
            </a:prstGeom>
            <a:ln w="317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>
              <a:off x="1271160" y="5454180"/>
              <a:ext cx="1362693" cy="0"/>
            </a:xfrm>
            <a:prstGeom prst="line">
              <a:avLst/>
            </a:prstGeom>
            <a:ln w="317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>
              <a:off x="1471553" y="5671523"/>
              <a:ext cx="1362693" cy="0"/>
            </a:xfrm>
            <a:prstGeom prst="line">
              <a:avLst/>
            </a:prstGeom>
            <a:ln w="317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>
              <a:off x="1253346" y="6145175"/>
              <a:ext cx="1362693" cy="0"/>
            </a:xfrm>
            <a:prstGeom prst="line">
              <a:avLst/>
            </a:prstGeom>
            <a:ln w="317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>
              <a:off x="1464132" y="6372167"/>
              <a:ext cx="1362693" cy="0"/>
            </a:xfrm>
            <a:prstGeom prst="line">
              <a:avLst/>
            </a:prstGeom>
            <a:ln w="317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>
              <a:off x="1254830" y="6851139"/>
              <a:ext cx="1362693" cy="0"/>
            </a:xfrm>
            <a:prstGeom prst="line">
              <a:avLst/>
            </a:prstGeom>
            <a:ln w="317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>
              <a:off x="1444834" y="7079739"/>
              <a:ext cx="1362693" cy="0"/>
            </a:xfrm>
            <a:prstGeom prst="line">
              <a:avLst/>
            </a:prstGeom>
            <a:ln w="317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>
              <a:off x="1262993" y="7542382"/>
              <a:ext cx="1362693" cy="0"/>
            </a:xfrm>
            <a:prstGeom prst="line">
              <a:avLst/>
            </a:prstGeom>
            <a:ln w="317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>
              <a:off x="1463265" y="7765539"/>
              <a:ext cx="1362693" cy="0"/>
            </a:xfrm>
            <a:prstGeom prst="line">
              <a:avLst/>
            </a:prstGeom>
            <a:ln w="317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>
              <a:off x="1981329" y="4083446"/>
              <a:ext cx="448293" cy="457200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>
              <a:off x="1948795" y="4759721"/>
              <a:ext cx="448293" cy="457200"/>
            </a:xfrm>
            <a:prstGeom prst="line">
              <a:avLst/>
            </a:prstGeom>
            <a:ln w="317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>
              <a:off x="1916261" y="5435996"/>
              <a:ext cx="448293" cy="457200"/>
            </a:xfrm>
            <a:prstGeom prst="line">
              <a:avLst/>
            </a:prstGeom>
            <a:ln w="317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>
              <a:off x="1950525" y="6143567"/>
              <a:ext cx="448293" cy="457200"/>
            </a:xfrm>
            <a:prstGeom prst="line">
              <a:avLst/>
            </a:prstGeom>
            <a:ln w="317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>
              <a:off x="1939640" y="6851139"/>
              <a:ext cx="448293" cy="457200"/>
            </a:xfrm>
            <a:prstGeom prst="line">
              <a:avLst/>
            </a:prstGeom>
            <a:ln w="317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>
              <a:off x="1947804" y="7551907"/>
              <a:ext cx="448293" cy="457200"/>
            </a:xfrm>
            <a:prstGeom prst="line">
              <a:avLst/>
            </a:prstGeom>
            <a:ln w="317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>
              <a:off x="1889169" y="8222739"/>
              <a:ext cx="448293" cy="457200"/>
            </a:xfrm>
            <a:prstGeom prst="line">
              <a:avLst/>
            </a:prstGeom>
            <a:ln w="317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>
              <a:off x="2616038" y="4750196"/>
              <a:ext cx="448293" cy="457200"/>
            </a:xfrm>
            <a:prstGeom prst="line">
              <a:avLst/>
            </a:prstGeom>
            <a:ln w="317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>
              <a:off x="2586846" y="5442923"/>
              <a:ext cx="448293" cy="457200"/>
            </a:xfrm>
            <a:prstGeom prst="line">
              <a:avLst/>
            </a:prstGeom>
            <a:ln w="317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>
              <a:off x="2596495" y="6161751"/>
              <a:ext cx="448293" cy="457200"/>
            </a:xfrm>
            <a:prstGeom prst="line">
              <a:avLst/>
            </a:prstGeom>
            <a:ln w="317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>
              <a:off x="2586350" y="6821698"/>
              <a:ext cx="448293" cy="457200"/>
            </a:xfrm>
            <a:prstGeom prst="line">
              <a:avLst/>
            </a:prstGeom>
            <a:ln w="317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>
              <a:off x="2643252" y="7545846"/>
              <a:ext cx="448293" cy="457200"/>
            </a:xfrm>
            <a:prstGeom prst="line">
              <a:avLst/>
            </a:prstGeom>
            <a:ln w="317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>
              <a:off x="1538352" y="8451339"/>
              <a:ext cx="1272640" cy="0"/>
            </a:xfrm>
            <a:prstGeom prst="line">
              <a:avLst/>
            </a:prstGeom>
            <a:ln w="317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>
              <a:off x="1217718" y="8237707"/>
              <a:ext cx="448293" cy="457200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flipH="1">
              <a:off x="2586846" y="4033099"/>
              <a:ext cx="19298" cy="4158343"/>
            </a:xfrm>
            <a:prstGeom prst="line">
              <a:avLst/>
            </a:prstGeom>
            <a:ln w="317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>
              <a:off x="1254830" y="8222739"/>
              <a:ext cx="1362693" cy="0"/>
            </a:xfrm>
            <a:prstGeom prst="line">
              <a:avLst/>
            </a:prstGeom>
            <a:ln w="317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4" name="Group 23"/>
            <p:cNvGrpSpPr/>
            <p:nvPr/>
          </p:nvGrpSpPr>
          <p:grpSpPr>
            <a:xfrm>
              <a:off x="2032736" y="6251851"/>
              <a:ext cx="275213" cy="276999"/>
              <a:chOff x="358410" y="4005180"/>
              <a:chExt cx="275213" cy="276999"/>
            </a:xfrm>
          </p:grpSpPr>
          <p:sp>
            <p:nvSpPr>
              <p:cNvPr id="25" name="Oval 24"/>
              <p:cNvSpPr/>
              <p:nvPr/>
            </p:nvSpPr>
            <p:spPr>
              <a:xfrm>
                <a:off x="358410" y="4005180"/>
                <a:ext cx="275213" cy="275213"/>
              </a:xfrm>
              <a:prstGeom prst="ellipse">
                <a:avLst/>
              </a:prstGeom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00" dirty="0"/>
              </a:p>
            </p:txBody>
          </p:sp>
          <p:sp>
            <p:nvSpPr>
              <p:cNvPr id="26" name="TextBox 25"/>
              <p:cNvSpPr txBox="1"/>
              <p:nvPr/>
            </p:nvSpPr>
            <p:spPr>
              <a:xfrm>
                <a:off x="366012" y="4005180"/>
                <a:ext cx="264816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b="1" dirty="0" smtClean="0">
                    <a:solidFill>
                      <a:schemeClr val="bg1"/>
                    </a:solidFill>
                  </a:rPr>
                  <a:t>Y</a:t>
                </a:r>
                <a:endParaRPr lang="en-US" sz="1200" b="1" dirty="0">
                  <a:solidFill>
                    <a:schemeClr val="bg1"/>
                  </a:solidFill>
                </a:endParaRPr>
              </a:p>
            </p:txBody>
          </p:sp>
        </p:grpSp>
        <p:cxnSp>
          <p:nvCxnSpPr>
            <p:cNvPr id="116" name="Straight Connector 115"/>
            <p:cNvCxnSpPr/>
            <p:nvPr/>
          </p:nvCxnSpPr>
          <p:spPr>
            <a:xfrm>
              <a:off x="2558177" y="8202031"/>
              <a:ext cx="448293" cy="457200"/>
            </a:xfrm>
            <a:prstGeom prst="line">
              <a:avLst/>
            </a:prstGeom>
            <a:ln w="317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7" name="Group 116"/>
          <p:cNvGrpSpPr/>
          <p:nvPr/>
        </p:nvGrpSpPr>
        <p:grpSpPr>
          <a:xfrm>
            <a:off x="4147148" y="2369253"/>
            <a:ext cx="275213" cy="276999"/>
            <a:chOff x="358410" y="4005180"/>
            <a:chExt cx="275213" cy="276999"/>
          </a:xfrm>
        </p:grpSpPr>
        <p:sp>
          <p:nvSpPr>
            <p:cNvPr id="118" name="Oval 117"/>
            <p:cNvSpPr/>
            <p:nvPr/>
          </p:nvSpPr>
          <p:spPr>
            <a:xfrm>
              <a:off x="358410" y="4005180"/>
              <a:ext cx="275213" cy="275213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 dirty="0"/>
            </a:p>
          </p:txBody>
        </p:sp>
        <p:sp>
          <p:nvSpPr>
            <p:cNvPr id="119" name="TextBox 118"/>
            <p:cNvSpPr txBox="1"/>
            <p:nvPr/>
          </p:nvSpPr>
          <p:spPr>
            <a:xfrm>
              <a:off x="366012" y="4005180"/>
              <a:ext cx="26481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 smtClean="0">
                  <a:solidFill>
                    <a:schemeClr val="bg1"/>
                  </a:solidFill>
                </a:rPr>
                <a:t>Y</a:t>
              </a:r>
              <a:endParaRPr lang="en-US" sz="12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122" name="TextBox 121"/>
          <p:cNvSpPr txBox="1"/>
          <p:nvPr/>
        </p:nvSpPr>
        <p:spPr>
          <a:xfrm>
            <a:off x="670432" y="2626608"/>
            <a:ext cx="5517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2.  Count up the number of each ion in the unit cell.  Show your work below. What is the empirical formula? </a:t>
            </a:r>
            <a:endParaRPr lang="en-US" sz="1200" dirty="0"/>
          </a:p>
        </p:txBody>
      </p:sp>
      <p:sp>
        <p:nvSpPr>
          <p:cNvPr id="123" name="TextBox 122"/>
          <p:cNvSpPr txBox="1"/>
          <p:nvPr/>
        </p:nvSpPr>
        <p:spPr>
          <a:xfrm>
            <a:off x="3427079" y="2937806"/>
            <a:ext cx="305824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/>
              <a:t>Cu ions:</a:t>
            </a:r>
          </a:p>
          <a:p>
            <a:pPr>
              <a:spcAft>
                <a:spcPts val="600"/>
              </a:spcAft>
            </a:pPr>
            <a:r>
              <a:rPr lang="en-US" sz="1000" dirty="0" smtClean="0"/>
              <a:t>Corner Atoms:  ____ x 1/8  =   ____</a:t>
            </a:r>
          </a:p>
          <a:p>
            <a:pPr>
              <a:spcAft>
                <a:spcPts val="600"/>
              </a:spcAft>
            </a:pPr>
            <a:r>
              <a:rPr lang="en-US" sz="1000" dirty="0" smtClean="0"/>
              <a:t>Edge Atoms:     _____ x 1/4  = ____</a:t>
            </a:r>
          </a:p>
          <a:p>
            <a:pPr>
              <a:spcAft>
                <a:spcPts val="600"/>
              </a:spcAft>
            </a:pPr>
            <a:r>
              <a:rPr lang="en-US" sz="1000" dirty="0" smtClean="0"/>
              <a:t>Face Ions:           _____ x 1/2 = _____</a:t>
            </a:r>
          </a:p>
          <a:p>
            <a:pPr>
              <a:spcAft>
                <a:spcPts val="600"/>
              </a:spcAft>
            </a:pPr>
            <a:r>
              <a:rPr lang="en-US" sz="1000" dirty="0" smtClean="0"/>
              <a:t>Enclosed Ions:    _____ x 1  = _____</a:t>
            </a:r>
          </a:p>
          <a:p>
            <a:pPr>
              <a:spcAft>
                <a:spcPts val="600"/>
              </a:spcAft>
            </a:pPr>
            <a:r>
              <a:rPr lang="en-US" sz="1000" dirty="0" smtClean="0"/>
              <a:t>	Total Ions:  _____                             </a:t>
            </a:r>
            <a:endParaRPr lang="en-US" sz="1000" dirty="0"/>
          </a:p>
        </p:txBody>
      </p:sp>
      <p:sp>
        <p:nvSpPr>
          <p:cNvPr id="124" name="TextBox 123"/>
          <p:cNvSpPr txBox="1"/>
          <p:nvPr/>
        </p:nvSpPr>
        <p:spPr>
          <a:xfrm>
            <a:off x="3430921" y="4316623"/>
            <a:ext cx="305824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/>
              <a:t>O ions:</a:t>
            </a:r>
          </a:p>
          <a:p>
            <a:pPr>
              <a:spcAft>
                <a:spcPts val="600"/>
              </a:spcAft>
            </a:pPr>
            <a:r>
              <a:rPr lang="en-US" sz="1000" dirty="0" smtClean="0"/>
              <a:t>Corner Atoms:  ____ x 1/8  =   ____</a:t>
            </a:r>
          </a:p>
          <a:p>
            <a:pPr>
              <a:spcAft>
                <a:spcPts val="600"/>
              </a:spcAft>
            </a:pPr>
            <a:r>
              <a:rPr lang="en-US" sz="1000" dirty="0" smtClean="0"/>
              <a:t>Edge Atoms:     _____ x 1/4  = ____</a:t>
            </a:r>
          </a:p>
          <a:p>
            <a:pPr>
              <a:spcAft>
                <a:spcPts val="600"/>
              </a:spcAft>
            </a:pPr>
            <a:r>
              <a:rPr lang="en-US" sz="1000" dirty="0" smtClean="0"/>
              <a:t>Face Ions:           _____ x 1/2 = _____</a:t>
            </a:r>
          </a:p>
          <a:p>
            <a:pPr>
              <a:spcAft>
                <a:spcPts val="600"/>
              </a:spcAft>
            </a:pPr>
            <a:r>
              <a:rPr lang="en-US" sz="1000" dirty="0" smtClean="0"/>
              <a:t>Enclosed Ions:    _____ x 1  = _____</a:t>
            </a:r>
          </a:p>
          <a:p>
            <a:pPr>
              <a:spcAft>
                <a:spcPts val="600"/>
              </a:spcAft>
            </a:pPr>
            <a:r>
              <a:rPr lang="en-US" sz="1000" dirty="0" smtClean="0"/>
              <a:t>	Total Ions:  _____                             </a:t>
            </a:r>
            <a:endParaRPr lang="en-US" sz="1000" dirty="0"/>
          </a:p>
        </p:txBody>
      </p:sp>
      <p:sp>
        <p:nvSpPr>
          <p:cNvPr id="125" name="TextBox 124"/>
          <p:cNvSpPr txBox="1"/>
          <p:nvPr/>
        </p:nvSpPr>
        <p:spPr>
          <a:xfrm>
            <a:off x="3430921" y="5765371"/>
            <a:ext cx="305824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/>
              <a:t>Y ions:</a:t>
            </a:r>
          </a:p>
          <a:p>
            <a:pPr>
              <a:spcAft>
                <a:spcPts val="600"/>
              </a:spcAft>
            </a:pPr>
            <a:r>
              <a:rPr lang="en-US" sz="1000" dirty="0" smtClean="0"/>
              <a:t>Corner Atoms:  ____ x 1/8  =   ____</a:t>
            </a:r>
          </a:p>
          <a:p>
            <a:pPr>
              <a:spcAft>
                <a:spcPts val="600"/>
              </a:spcAft>
            </a:pPr>
            <a:r>
              <a:rPr lang="en-US" sz="1000" dirty="0" smtClean="0"/>
              <a:t>Edge Atoms:     _____ x 1/4  = ____</a:t>
            </a:r>
          </a:p>
          <a:p>
            <a:pPr>
              <a:spcAft>
                <a:spcPts val="600"/>
              </a:spcAft>
            </a:pPr>
            <a:r>
              <a:rPr lang="en-US" sz="1000" dirty="0" smtClean="0"/>
              <a:t>Face Ions:           _____ x 1/2 = _____</a:t>
            </a:r>
          </a:p>
          <a:p>
            <a:pPr>
              <a:spcAft>
                <a:spcPts val="600"/>
              </a:spcAft>
            </a:pPr>
            <a:r>
              <a:rPr lang="en-US" sz="1000" dirty="0" smtClean="0"/>
              <a:t>Enclosed Ions:    _____ x 1  = _____</a:t>
            </a:r>
          </a:p>
          <a:p>
            <a:pPr>
              <a:spcAft>
                <a:spcPts val="600"/>
              </a:spcAft>
            </a:pPr>
            <a:r>
              <a:rPr lang="en-US" sz="1000" dirty="0" smtClean="0"/>
              <a:t>	Total Ions:  _____                             </a:t>
            </a:r>
            <a:endParaRPr lang="en-US" sz="1000" dirty="0"/>
          </a:p>
        </p:txBody>
      </p:sp>
      <p:sp>
        <p:nvSpPr>
          <p:cNvPr id="126" name="TextBox 125"/>
          <p:cNvSpPr txBox="1"/>
          <p:nvPr/>
        </p:nvSpPr>
        <p:spPr>
          <a:xfrm>
            <a:off x="3429000" y="7142414"/>
            <a:ext cx="305824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/>
              <a:t>Ba ions:</a:t>
            </a:r>
          </a:p>
          <a:p>
            <a:pPr>
              <a:spcAft>
                <a:spcPts val="600"/>
              </a:spcAft>
            </a:pPr>
            <a:r>
              <a:rPr lang="en-US" sz="1000" dirty="0" smtClean="0"/>
              <a:t>Corner Atoms:  ____ x 1/8  =   ____</a:t>
            </a:r>
          </a:p>
          <a:p>
            <a:pPr>
              <a:spcAft>
                <a:spcPts val="600"/>
              </a:spcAft>
            </a:pPr>
            <a:r>
              <a:rPr lang="en-US" sz="1000" dirty="0" smtClean="0"/>
              <a:t>Edge Atoms:     _____ x 1/4  = ____</a:t>
            </a:r>
          </a:p>
          <a:p>
            <a:pPr>
              <a:spcAft>
                <a:spcPts val="600"/>
              </a:spcAft>
            </a:pPr>
            <a:r>
              <a:rPr lang="en-US" sz="1000" dirty="0" smtClean="0"/>
              <a:t>Face Ions:           _____ x 1/2 = _____</a:t>
            </a:r>
          </a:p>
          <a:p>
            <a:pPr>
              <a:spcAft>
                <a:spcPts val="600"/>
              </a:spcAft>
            </a:pPr>
            <a:r>
              <a:rPr lang="en-US" sz="1000" dirty="0" smtClean="0"/>
              <a:t>Enclosed Ions:    _____ x 1  = _____</a:t>
            </a:r>
          </a:p>
          <a:p>
            <a:pPr>
              <a:spcAft>
                <a:spcPts val="600"/>
              </a:spcAft>
            </a:pPr>
            <a:r>
              <a:rPr lang="en-US" sz="1000" dirty="0" smtClean="0"/>
              <a:t>	Total Ions:  _____                             </a:t>
            </a:r>
            <a:endParaRPr lang="en-US" sz="1000" dirty="0"/>
          </a:p>
        </p:txBody>
      </p:sp>
      <p:sp>
        <p:nvSpPr>
          <p:cNvPr id="127" name="TextBox 126"/>
          <p:cNvSpPr txBox="1"/>
          <p:nvPr/>
        </p:nvSpPr>
        <p:spPr>
          <a:xfrm>
            <a:off x="350526" y="8682958"/>
            <a:ext cx="483632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Empirical Formula based on calculation above: Y ___ Ba ___ Cu ___ O ___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2739013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495</TotalTime>
  <Words>303</Words>
  <Application>Microsoft Office PowerPoint</Application>
  <PresentationFormat>On-screen Show (4:3)</PresentationFormat>
  <Paragraphs>34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Henry</dc:creator>
  <cp:lastModifiedBy>Jakubowski, Henry</cp:lastModifiedBy>
  <cp:revision>42</cp:revision>
  <dcterms:created xsi:type="dcterms:W3CDTF">2011-09-15T23:27:30Z</dcterms:created>
  <dcterms:modified xsi:type="dcterms:W3CDTF">2012-09-17T16:39:53Z</dcterms:modified>
</cp:coreProperties>
</file>