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1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22CAD-CDC3-4A67-9076-8608F9DB5D1B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D8F37-A975-4CA4-B9A1-4C6CD9E0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0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23046-0673-458C-8DC5-B31104EA159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72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23046-0673-458C-8DC5-B31104EA159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3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23046-0673-458C-8DC5-B31104EA159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07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23046-0673-458C-8DC5-B31104EA159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60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23046-0673-458C-8DC5-B31104EA159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4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5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5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1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0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5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2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2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5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8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4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5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293B-C42C-4FC6-8A21-DEDB3D038E27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A54E5-242A-47AD-A25F-E08A12357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0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/>
          <p:nvPr/>
        </p:nvGrpSpPr>
        <p:grpSpPr>
          <a:xfrm>
            <a:off x="2085976" y="1590676"/>
            <a:ext cx="7591425" cy="3171825"/>
            <a:chOff x="561975" y="1590675"/>
            <a:chExt cx="7591425" cy="3171825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1533525" y="41910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3038475" y="42005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524375" y="4200524"/>
              <a:ext cx="733425" cy="390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6048375" y="42005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7543800" y="42291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419100" y="17907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1885950" y="17621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3390900" y="17430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4905375" y="17621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6386513" y="1747838"/>
              <a:ext cx="704850" cy="390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1533525" y="22383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3057525" y="22383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543425" y="222885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6029325" y="22193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85925" y="40481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90875" y="40386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695825" y="40290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10300" y="40481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676400" y="20955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162300" y="20764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705350" y="20859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200775" y="20859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61975" y="16287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38350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52825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057775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209925" y="20955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91250" y="20764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828925" y="25622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295775" y="2562225"/>
              <a:ext cx="828675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819775" y="25717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800350" y="45243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333875" y="45339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867400" y="45434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372350" y="45529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066925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581400" y="45243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5067300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610350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323975" y="3562350"/>
              <a:ext cx="733425" cy="2000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809875" y="3552825"/>
              <a:ext cx="752475" cy="219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295775" y="3562350"/>
              <a:ext cx="809625" cy="219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5829300" y="35528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942975" y="21050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457450" y="20859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942608" y="2095500"/>
              <a:ext cx="753217" cy="20831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467350" y="20955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510540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60045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09550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4343400" y="16097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819400" y="16192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314450" y="16287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5838825" y="16097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3171825" y="31623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686300" y="32004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162675" y="31718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676400" y="31908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14350" y="26765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14400" y="30575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40030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90525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44830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2419350" y="41624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3924300" y="41148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5429250" y="40671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6934200" y="409575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2266950" y="320992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771900" y="320992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6200000" flipH="1">
              <a:off x="5314950" y="322897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H="1">
              <a:off x="6800850" y="322897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781050" y="3219449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552825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5067300" y="35337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553200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066925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6553200" y="27336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246697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97192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5495925" y="41433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698182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2886075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4400550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5915025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7400925" y="40671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1704975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3228975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4695825" y="32004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6248400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6648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5124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3600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21145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4562477" y="3409952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6200000" flipH="1">
              <a:off x="6091240" y="3433765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6067428" y="3886203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6200000" flipH="1">
              <a:off x="4548193" y="3881443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3048010" y="3905261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1528778" y="3867155"/>
              <a:ext cx="347648" cy="1429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2276497" y="2933721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H="1">
              <a:off x="3757616" y="2909890"/>
              <a:ext cx="319110" cy="4786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6200000" flipH="1">
              <a:off x="5276854" y="2895601"/>
              <a:ext cx="295303" cy="955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H="1">
              <a:off x="5310230" y="2452726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6200000" flipH="1">
              <a:off x="3792239" y="2419399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2247959" y="2457509"/>
              <a:ext cx="328556" cy="1423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1543052" y="3409955"/>
              <a:ext cx="314324" cy="9522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3067054" y="3438529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Freeform 113"/>
          <p:cNvSpPr/>
          <p:nvPr/>
        </p:nvSpPr>
        <p:spPr>
          <a:xfrm>
            <a:off x="4704293" y="2090738"/>
            <a:ext cx="1924050" cy="704850"/>
          </a:xfrm>
          <a:custGeom>
            <a:avLst/>
            <a:gdLst>
              <a:gd name="connsiteX0" fmla="*/ 0 w 1924050"/>
              <a:gd name="connsiteY0" fmla="*/ 9525 h 704850"/>
              <a:gd name="connsiteX1" fmla="*/ 800100 w 1924050"/>
              <a:gd name="connsiteY1" fmla="*/ 228600 h 704850"/>
              <a:gd name="connsiteX2" fmla="*/ 1514475 w 1924050"/>
              <a:gd name="connsiteY2" fmla="*/ 0 h 704850"/>
              <a:gd name="connsiteX3" fmla="*/ 1924050 w 1924050"/>
              <a:gd name="connsiteY3" fmla="*/ 695325 h 704850"/>
              <a:gd name="connsiteX4" fmla="*/ 1162050 w 1924050"/>
              <a:gd name="connsiteY4" fmla="*/ 485775 h 704850"/>
              <a:gd name="connsiteX5" fmla="*/ 428625 w 1924050"/>
              <a:gd name="connsiteY5" fmla="*/ 704850 h 704850"/>
              <a:gd name="connsiteX6" fmla="*/ 0 w 1924050"/>
              <a:gd name="connsiteY6" fmla="*/ 9525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4050" h="704850">
                <a:moveTo>
                  <a:pt x="0" y="9525"/>
                </a:moveTo>
                <a:lnTo>
                  <a:pt x="800100" y="228600"/>
                </a:lnTo>
                <a:lnTo>
                  <a:pt x="1514475" y="0"/>
                </a:lnTo>
                <a:lnTo>
                  <a:pt x="1924050" y="695325"/>
                </a:lnTo>
                <a:lnTo>
                  <a:pt x="1162050" y="485775"/>
                </a:lnTo>
                <a:lnTo>
                  <a:pt x="428625" y="704850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3148088" y="395462"/>
            <a:ext cx="6453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First:  Adding new lines to the diamond lattice</a:t>
            </a:r>
          </a:p>
          <a:p>
            <a:pPr algn="ctr"/>
            <a:r>
              <a:rPr lang="en-US" dirty="0" smtClean="0"/>
              <a:t>Find any 6 member ring or potential 6 member ring and add bonds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A992-FB7C-4A94-9780-DEB4AE249EC2}" type="slidenum">
              <a:rPr lang="en-US" smtClean="0"/>
              <a:pPr/>
              <a:t>1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714876" y="1299105"/>
            <a:ext cx="0" cy="79639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V="1">
            <a:off x="6244169" y="1289579"/>
            <a:ext cx="0" cy="79639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V="1">
            <a:off x="5829301" y="1765830"/>
            <a:ext cx="0" cy="796396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7713133" y="2091267"/>
            <a:ext cx="1159934" cy="1684866"/>
          </a:xfrm>
          <a:custGeom>
            <a:avLst/>
            <a:gdLst>
              <a:gd name="connsiteX0" fmla="*/ 0 w 1159934"/>
              <a:gd name="connsiteY0" fmla="*/ 0 h 1684866"/>
              <a:gd name="connsiteX1" fmla="*/ 762000 w 1159934"/>
              <a:gd name="connsiteY1" fmla="*/ 211666 h 1684866"/>
              <a:gd name="connsiteX2" fmla="*/ 753534 w 1159934"/>
              <a:gd name="connsiteY2" fmla="*/ 990600 h 1684866"/>
              <a:gd name="connsiteX3" fmla="*/ 1159934 w 1159934"/>
              <a:gd name="connsiteY3" fmla="*/ 1684866 h 1684866"/>
              <a:gd name="connsiteX4" fmla="*/ 364067 w 1159934"/>
              <a:gd name="connsiteY4" fmla="*/ 1473200 h 1684866"/>
              <a:gd name="connsiteX5" fmla="*/ 389467 w 1159934"/>
              <a:gd name="connsiteY5" fmla="*/ 660400 h 1684866"/>
              <a:gd name="connsiteX6" fmla="*/ 0 w 1159934"/>
              <a:gd name="connsiteY6" fmla="*/ 0 h 1684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9934" h="1684866">
                <a:moveTo>
                  <a:pt x="0" y="0"/>
                </a:moveTo>
                <a:lnTo>
                  <a:pt x="762000" y="211666"/>
                </a:lnTo>
                <a:lnTo>
                  <a:pt x="753534" y="990600"/>
                </a:lnTo>
                <a:lnTo>
                  <a:pt x="1159934" y="1684866"/>
                </a:lnTo>
                <a:lnTo>
                  <a:pt x="364067" y="1473200"/>
                </a:lnTo>
                <a:lnTo>
                  <a:pt x="389467" y="660400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8467726" y="2055812"/>
            <a:ext cx="772581" cy="22066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V="1">
            <a:off x="8841318" y="3540918"/>
            <a:ext cx="772581" cy="22066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 flipV="1">
            <a:off x="8107893" y="2540793"/>
            <a:ext cx="772581" cy="22066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3924300" y="3067050"/>
            <a:ext cx="1943100" cy="695325"/>
          </a:xfrm>
          <a:custGeom>
            <a:avLst/>
            <a:gdLst>
              <a:gd name="connsiteX0" fmla="*/ 0 w 1943100"/>
              <a:gd name="connsiteY0" fmla="*/ 9525 h 695325"/>
              <a:gd name="connsiteX1" fmla="*/ 800100 w 1943100"/>
              <a:gd name="connsiteY1" fmla="*/ 219075 h 695325"/>
              <a:gd name="connsiteX2" fmla="*/ 1514475 w 1943100"/>
              <a:gd name="connsiteY2" fmla="*/ 0 h 695325"/>
              <a:gd name="connsiteX3" fmla="*/ 1943100 w 1943100"/>
              <a:gd name="connsiteY3" fmla="*/ 695325 h 695325"/>
              <a:gd name="connsiteX4" fmla="*/ 1162050 w 1943100"/>
              <a:gd name="connsiteY4" fmla="*/ 495300 h 695325"/>
              <a:gd name="connsiteX5" fmla="*/ 447675 w 1943100"/>
              <a:gd name="connsiteY5" fmla="*/ 695325 h 695325"/>
              <a:gd name="connsiteX6" fmla="*/ 0 w 1943100"/>
              <a:gd name="connsiteY6" fmla="*/ 9525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3100" h="695325">
                <a:moveTo>
                  <a:pt x="0" y="9525"/>
                </a:moveTo>
                <a:lnTo>
                  <a:pt x="800100" y="219075"/>
                </a:lnTo>
                <a:lnTo>
                  <a:pt x="1514475" y="0"/>
                </a:lnTo>
                <a:lnTo>
                  <a:pt x="1943100" y="695325"/>
                </a:lnTo>
                <a:lnTo>
                  <a:pt x="1162050" y="495300"/>
                </a:lnTo>
                <a:lnTo>
                  <a:pt x="447675" y="695325"/>
                </a:lnTo>
                <a:lnTo>
                  <a:pt x="0" y="9525"/>
                </a:lnTo>
                <a:close/>
              </a:path>
            </a:pathLst>
          </a:custGeom>
          <a:solidFill>
            <a:srgbClr val="FFFF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/>
          <p:nvPr/>
        </p:nvCxnSpPr>
        <p:spPr>
          <a:xfrm>
            <a:off x="5104202" y="3571881"/>
            <a:ext cx="390530" cy="66674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4322447" y="4534704"/>
            <a:ext cx="390525" cy="790576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flipV="1">
            <a:off x="4719639" y="5056190"/>
            <a:ext cx="766763" cy="250823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reeform 95"/>
          <p:cNvSpPr/>
          <p:nvPr/>
        </p:nvSpPr>
        <p:spPr>
          <a:xfrm>
            <a:off x="4343398" y="3551141"/>
            <a:ext cx="1133475" cy="1724025"/>
          </a:xfrm>
          <a:custGeom>
            <a:avLst/>
            <a:gdLst>
              <a:gd name="connsiteX0" fmla="*/ 9525 w 1133475"/>
              <a:gd name="connsiteY0" fmla="*/ 171450 h 1724025"/>
              <a:gd name="connsiteX1" fmla="*/ 733425 w 1133475"/>
              <a:gd name="connsiteY1" fmla="*/ 0 h 1724025"/>
              <a:gd name="connsiteX2" fmla="*/ 1133475 w 1133475"/>
              <a:gd name="connsiteY2" fmla="*/ 666750 h 1724025"/>
              <a:gd name="connsiteX3" fmla="*/ 1133475 w 1133475"/>
              <a:gd name="connsiteY3" fmla="*/ 1485900 h 1724025"/>
              <a:gd name="connsiteX4" fmla="*/ 371475 w 1133475"/>
              <a:gd name="connsiteY4" fmla="*/ 1724025 h 1724025"/>
              <a:gd name="connsiteX5" fmla="*/ 0 w 1133475"/>
              <a:gd name="connsiteY5" fmla="*/ 981075 h 1724025"/>
              <a:gd name="connsiteX6" fmla="*/ 9525 w 1133475"/>
              <a:gd name="connsiteY6" fmla="*/ 171450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3475" h="1724025">
                <a:moveTo>
                  <a:pt x="9525" y="171450"/>
                </a:moveTo>
                <a:lnTo>
                  <a:pt x="733425" y="0"/>
                </a:lnTo>
                <a:lnTo>
                  <a:pt x="1133475" y="666750"/>
                </a:lnTo>
                <a:lnTo>
                  <a:pt x="1133475" y="1485900"/>
                </a:lnTo>
                <a:lnTo>
                  <a:pt x="371475" y="1724025"/>
                </a:lnTo>
                <a:lnTo>
                  <a:pt x="0" y="981075"/>
                </a:lnTo>
                <a:lnTo>
                  <a:pt x="9525" y="17145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3" name="Straight Connector 182"/>
          <p:cNvCxnSpPr/>
          <p:nvPr/>
        </p:nvCxnSpPr>
        <p:spPr>
          <a:xfrm flipH="1">
            <a:off x="5463329" y="4224339"/>
            <a:ext cx="18308" cy="86677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202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6" grpId="0" animBg="1"/>
      <p:bldP spid="45" grpId="0" animBg="1"/>
      <p:bldP spid="9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/>
          <p:nvPr/>
        </p:nvGrpSpPr>
        <p:grpSpPr>
          <a:xfrm>
            <a:off x="2085976" y="1590676"/>
            <a:ext cx="7591425" cy="3171825"/>
            <a:chOff x="561975" y="1590675"/>
            <a:chExt cx="7591425" cy="3171825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1533525" y="41910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3038475" y="42005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524375" y="4200524"/>
              <a:ext cx="733425" cy="390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6048375" y="42005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7543800" y="42291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419100" y="17907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1885950" y="17621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3390900" y="17430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4905375" y="17621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6386513" y="1747838"/>
              <a:ext cx="704850" cy="390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1533525" y="22383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3057525" y="22383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543425" y="222885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6029325" y="22193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85925" y="40481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90875" y="40386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695825" y="40290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10300" y="40481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676400" y="20955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162300" y="20764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705350" y="20859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200775" y="20859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61975" y="16287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38350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52825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057775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209925" y="20955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91250" y="20764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828925" y="25622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295775" y="2562225"/>
              <a:ext cx="828675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819775" y="25717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800350" y="45243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333875" y="45339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867400" y="45434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372350" y="45529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066925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581400" y="45243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5067300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610350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323975" y="3562350"/>
              <a:ext cx="733425" cy="2000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809875" y="3552825"/>
              <a:ext cx="752475" cy="219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295775" y="3562350"/>
              <a:ext cx="809625" cy="219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5829300" y="35528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942975" y="21050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457450" y="20859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942608" y="2095500"/>
              <a:ext cx="753217" cy="20831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467350" y="20955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510540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60045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09550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4343400" y="16097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819400" y="16192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314450" y="16287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5838825" y="16097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3171825" y="31623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686300" y="32004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162675" y="31718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676400" y="31908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14350" y="26765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14400" y="30575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40030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90525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44830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2419350" y="41624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3924300" y="41148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5429250" y="40671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6934200" y="409575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2266950" y="320992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771900" y="320992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6200000" flipH="1">
              <a:off x="5314950" y="322897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H="1">
              <a:off x="6800850" y="322897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781050" y="3219449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552825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5067300" y="35337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553200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066925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6553200" y="27336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246697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97192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5495925" y="41433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698182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2886075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4400550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5915025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7400925" y="40671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1704975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3228975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4695825" y="32004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6248400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6648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5124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3600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21145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4562477" y="3409952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6200000" flipH="1">
              <a:off x="6091240" y="3433765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6067428" y="3886203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6200000" flipH="1">
              <a:off x="4548193" y="3881443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3048010" y="3905261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1528778" y="3867155"/>
              <a:ext cx="347648" cy="1429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2276497" y="2933721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H="1">
              <a:off x="3757616" y="2909890"/>
              <a:ext cx="319110" cy="4786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6200000" flipH="1">
              <a:off x="5276854" y="2895601"/>
              <a:ext cx="295303" cy="955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H="1">
              <a:off x="5310230" y="2452726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6200000" flipH="1">
              <a:off x="3792239" y="2419399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2247959" y="2457509"/>
              <a:ext cx="328556" cy="1423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1543052" y="3409955"/>
              <a:ext cx="314324" cy="9522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3067054" y="3438529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Freeform 113"/>
          <p:cNvSpPr/>
          <p:nvPr/>
        </p:nvSpPr>
        <p:spPr>
          <a:xfrm>
            <a:off x="4695825" y="4029075"/>
            <a:ext cx="1924050" cy="704850"/>
          </a:xfrm>
          <a:custGeom>
            <a:avLst/>
            <a:gdLst>
              <a:gd name="connsiteX0" fmla="*/ 0 w 1924050"/>
              <a:gd name="connsiteY0" fmla="*/ 9525 h 704850"/>
              <a:gd name="connsiteX1" fmla="*/ 800100 w 1924050"/>
              <a:gd name="connsiteY1" fmla="*/ 228600 h 704850"/>
              <a:gd name="connsiteX2" fmla="*/ 1514475 w 1924050"/>
              <a:gd name="connsiteY2" fmla="*/ 0 h 704850"/>
              <a:gd name="connsiteX3" fmla="*/ 1924050 w 1924050"/>
              <a:gd name="connsiteY3" fmla="*/ 695325 h 704850"/>
              <a:gd name="connsiteX4" fmla="*/ 1162050 w 1924050"/>
              <a:gd name="connsiteY4" fmla="*/ 485775 h 704850"/>
              <a:gd name="connsiteX5" fmla="*/ 428625 w 1924050"/>
              <a:gd name="connsiteY5" fmla="*/ 704850 h 704850"/>
              <a:gd name="connsiteX6" fmla="*/ 0 w 1924050"/>
              <a:gd name="connsiteY6" fmla="*/ 9525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4050" h="704850">
                <a:moveTo>
                  <a:pt x="0" y="9525"/>
                </a:moveTo>
                <a:lnTo>
                  <a:pt x="800100" y="228600"/>
                </a:lnTo>
                <a:lnTo>
                  <a:pt x="1514475" y="0"/>
                </a:lnTo>
                <a:lnTo>
                  <a:pt x="1924050" y="695325"/>
                </a:lnTo>
                <a:lnTo>
                  <a:pt x="1162050" y="485775"/>
                </a:lnTo>
                <a:lnTo>
                  <a:pt x="428625" y="704850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7" name="Straight Connector 116"/>
          <p:cNvCxnSpPr/>
          <p:nvPr/>
        </p:nvCxnSpPr>
        <p:spPr>
          <a:xfrm rot="16200000" flipV="1">
            <a:off x="5848351" y="365760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>
            <a:off x="5467350" y="3086100"/>
            <a:ext cx="742956" cy="2095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6200000" flipV="1">
            <a:off x="6838953" y="3267075"/>
            <a:ext cx="666751" cy="3238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6162675" y="3076575"/>
            <a:ext cx="838200" cy="2190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6953252" y="3086100"/>
            <a:ext cx="695327" cy="17145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6200000" flipV="1">
            <a:off x="6591302" y="268605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6200000" flipV="1">
            <a:off x="5086352" y="268605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4676776" y="3048001"/>
            <a:ext cx="809625" cy="2476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16200000" flipV="1">
            <a:off x="5334003" y="3276600"/>
            <a:ext cx="666751" cy="3238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endCxn id="146" idx="4"/>
          </p:cNvCxnSpPr>
          <p:nvPr/>
        </p:nvCxnSpPr>
        <p:spPr>
          <a:xfrm flipH="1" flipV="1">
            <a:off x="4710114" y="3352801"/>
            <a:ext cx="14293" cy="7048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5840997" y="3890048"/>
            <a:ext cx="16885" cy="6533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6591301" y="4505326"/>
            <a:ext cx="809625" cy="2476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0800000">
            <a:off x="5929219" y="2583656"/>
            <a:ext cx="742956" cy="2095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5053013" y="2595600"/>
            <a:ext cx="771525" cy="185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 flipV="1">
            <a:off x="5847304" y="2600327"/>
            <a:ext cx="371477" cy="67627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5108987" y="3550544"/>
            <a:ext cx="398539" cy="72269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4171950" y="981075"/>
            <a:ext cx="278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Tert-butylcyclohexane</a:t>
            </a:r>
            <a:r>
              <a:rPr lang="en-US" dirty="0"/>
              <a:t>: axial</a:t>
            </a:r>
          </a:p>
        </p:txBody>
      </p:sp>
      <p:sp>
        <p:nvSpPr>
          <p:cNvPr id="141" name="Oval 140"/>
          <p:cNvSpPr/>
          <p:nvPr/>
        </p:nvSpPr>
        <p:spPr>
          <a:xfrm>
            <a:off x="7334251" y="4448176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772151" y="3724276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5017224" y="3495582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4648201" y="3228976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666308" y="3323189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5350696" y="2980175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6112674" y="3207547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5765006" y="2490787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6888956" y="2993229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 rot="16200000" flipV="1">
            <a:off x="5486403" y="2132885"/>
            <a:ext cx="742952" cy="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A992-FB7C-4A94-9780-DEB4AE249EC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5782618" y="3775107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5008830" y="2711419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/>
          <p:cNvSpPr txBox="1"/>
          <p:nvPr/>
        </p:nvSpPr>
        <p:spPr>
          <a:xfrm>
            <a:off x="3820498" y="5406895"/>
            <a:ext cx="410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 are the 6 and 7 atom interactions?</a:t>
            </a:r>
            <a:endParaRPr lang="en-US" dirty="0"/>
          </a:p>
        </p:txBody>
      </p:sp>
      <p:sp>
        <p:nvSpPr>
          <p:cNvPr id="177" name="Oval 176"/>
          <p:cNvSpPr/>
          <p:nvPr/>
        </p:nvSpPr>
        <p:spPr>
          <a:xfrm>
            <a:off x="5795712" y="1716154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5388275" y="2223117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6563933" y="2698978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val 179"/>
          <p:cNvSpPr/>
          <p:nvPr/>
        </p:nvSpPr>
        <p:spPr>
          <a:xfrm>
            <a:off x="6893615" y="2216896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7689828" y="3209051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7254399" y="3660031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/>
          <p:nvPr/>
        </p:nvGrpSpPr>
        <p:grpSpPr>
          <a:xfrm>
            <a:off x="2085976" y="1590676"/>
            <a:ext cx="7591425" cy="3171825"/>
            <a:chOff x="561975" y="1590675"/>
            <a:chExt cx="7591425" cy="3171825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1533525" y="41910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3038475" y="42005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524375" y="4200524"/>
              <a:ext cx="733425" cy="390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6048375" y="42005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7543800" y="42291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419100" y="17907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1885950" y="17621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3390900" y="17430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4905375" y="17621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6386513" y="1747838"/>
              <a:ext cx="704850" cy="390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1533525" y="22383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3057525" y="22383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543425" y="222885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6029325" y="22193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85925" y="40481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90875" y="40386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695825" y="40290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10300" y="40481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676400" y="20955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162300" y="20764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705350" y="20859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200775" y="20859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61975" y="16287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38350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52825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057775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209925" y="20955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91250" y="20764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828925" y="25622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295775" y="2562225"/>
              <a:ext cx="828675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819775" y="25717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800350" y="45243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333875" y="45339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867400" y="45434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372350" y="45529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066925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581400" y="45243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5067300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610350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323975" y="3562350"/>
              <a:ext cx="733425" cy="2000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809875" y="3552825"/>
              <a:ext cx="752475" cy="219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295775" y="3562350"/>
              <a:ext cx="809625" cy="219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5829300" y="35528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942975" y="21050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457450" y="20859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942608" y="2095500"/>
              <a:ext cx="753217" cy="20831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467350" y="20955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510540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60045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09550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4343400" y="16097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819400" y="16192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314450" y="16287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5838825" y="16097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3171825" y="31623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686300" y="32004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162675" y="31718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676400" y="31908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14350" y="26765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14400" y="30575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40030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90525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44830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2419350" y="41624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3924300" y="41148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5429250" y="40671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6934200" y="409575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2266950" y="320992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771900" y="320992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6200000" flipH="1">
              <a:off x="5314950" y="322897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H="1">
              <a:off x="6800850" y="322897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781050" y="3219449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552825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5067300" y="35337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553200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066925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6553200" y="27336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246697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97192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5495925" y="41433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698182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2886075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4400550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5915025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7400925" y="40671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1704975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3228975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4695825" y="32004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6248400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6648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5124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3600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21145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4562477" y="3409952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6200000" flipH="1">
              <a:off x="6091240" y="3433765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6067428" y="3886203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6200000" flipH="1">
              <a:off x="4548193" y="3881443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3048010" y="3905261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1528778" y="3867155"/>
              <a:ext cx="347648" cy="1429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2276497" y="2933721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H="1">
              <a:off x="3757616" y="2909890"/>
              <a:ext cx="319110" cy="4786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6200000" flipH="1">
              <a:off x="5276854" y="2895601"/>
              <a:ext cx="295303" cy="955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H="1">
              <a:off x="5310230" y="2452726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6200000" flipH="1">
              <a:off x="3792239" y="2419399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2247959" y="2457509"/>
              <a:ext cx="328556" cy="1423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1543052" y="3409955"/>
              <a:ext cx="314324" cy="9522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3067054" y="3438529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Freeform 113"/>
          <p:cNvSpPr/>
          <p:nvPr/>
        </p:nvSpPr>
        <p:spPr>
          <a:xfrm>
            <a:off x="4695825" y="4029075"/>
            <a:ext cx="1924050" cy="704850"/>
          </a:xfrm>
          <a:custGeom>
            <a:avLst/>
            <a:gdLst>
              <a:gd name="connsiteX0" fmla="*/ 0 w 1924050"/>
              <a:gd name="connsiteY0" fmla="*/ 9525 h 704850"/>
              <a:gd name="connsiteX1" fmla="*/ 800100 w 1924050"/>
              <a:gd name="connsiteY1" fmla="*/ 228600 h 704850"/>
              <a:gd name="connsiteX2" fmla="*/ 1514475 w 1924050"/>
              <a:gd name="connsiteY2" fmla="*/ 0 h 704850"/>
              <a:gd name="connsiteX3" fmla="*/ 1924050 w 1924050"/>
              <a:gd name="connsiteY3" fmla="*/ 695325 h 704850"/>
              <a:gd name="connsiteX4" fmla="*/ 1162050 w 1924050"/>
              <a:gd name="connsiteY4" fmla="*/ 485775 h 704850"/>
              <a:gd name="connsiteX5" fmla="*/ 428625 w 1924050"/>
              <a:gd name="connsiteY5" fmla="*/ 704850 h 704850"/>
              <a:gd name="connsiteX6" fmla="*/ 0 w 1924050"/>
              <a:gd name="connsiteY6" fmla="*/ 9525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4050" h="704850">
                <a:moveTo>
                  <a:pt x="0" y="9525"/>
                </a:moveTo>
                <a:lnTo>
                  <a:pt x="800100" y="228600"/>
                </a:lnTo>
                <a:lnTo>
                  <a:pt x="1514475" y="0"/>
                </a:lnTo>
                <a:lnTo>
                  <a:pt x="1924050" y="695325"/>
                </a:lnTo>
                <a:lnTo>
                  <a:pt x="1162050" y="485775"/>
                </a:lnTo>
                <a:lnTo>
                  <a:pt x="428625" y="704850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7" name="Straight Connector 116"/>
          <p:cNvCxnSpPr/>
          <p:nvPr/>
        </p:nvCxnSpPr>
        <p:spPr>
          <a:xfrm rot="16200000" flipV="1">
            <a:off x="5848351" y="365760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>
            <a:off x="5467350" y="3086100"/>
            <a:ext cx="742956" cy="2095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6200000" flipV="1">
            <a:off x="6838953" y="3267075"/>
            <a:ext cx="666751" cy="3238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6162675" y="3076575"/>
            <a:ext cx="838200" cy="2190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 rot="16200000">
            <a:off x="4234854" y="3202070"/>
            <a:ext cx="957946" cy="440255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158"/>
          <p:cNvSpPr txBox="1"/>
          <p:nvPr/>
        </p:nvSpPr>
        <p:spPr>
          <a:xfrm>
            <a:off x="3201211" y="4922253"/>
            <a:ext cx="329173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7 atom interactions,  3 kcal/mol</a:t>
            </a:r>
          </a:p>
          <a:p>
            <a:r>
              <a:rPr lang="en-US" dirty="0">
                <a:solidFill>
                  <a:srgbClr val="7030A0"/>
                </a:solidFill>
              </a:rPr>
              <a:t>2 of them</a:t>
            </a:r>
            <a:r>
              <a:rPr lang="en-US" dirty="0" smtClean="0">
                <a:solidFill>
                  <a:srgbClr val="7030A0"/>
                </a:solidFill>
              </a:rPr>
              <a:t>,  </a:t>
            </a:r>
            <a:r>
              <a:rPr lang="en-US" dirty="0">
                <a:solidFill>
                  <a:srgbClr val="7030A0"/>
                </a:solidFill>
              </a:rPr>
              <a:t>total +6 kcal/mol</a:t>
            </a:r>
          </a:p>
          <a:p>
            <a:r>
              <a:rPr lang="en-US" dirty="0"/>
              <a:t>+</a:t>
            </a:r>
          </a:p>
          <a:p>
            <a:r>
              <a:rPr lang="en-US" dirty="0">
                <a:solidFill>
                  <a:srgbClr val="0070C0"/>
                </a:solidFill>
              </a:rPr>
              <a:t>6 atom interactions, 1 kcal/mol</a:t>
            </a:r>
          </a:p>
          <a:p>
            <a:r>
              <a:rPr lang="en-US" dirty="0">
                <a:solidFill>
                  <a:srgbClr val="0070C0"/>
                </a:solidFill>
              </a:rPr>
              <a:t>2 of the, total +2 kcal/</a:t>
            </a:r>
            <a:r>
              <a:rPr lang="en-US" dirty="0" err="1">
                <a:solidFill>
                  <a:srgbClr val="0070C0"/>
                </a:solidFill>
              </a:rPr>
              <a:t>mol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           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138" name="Straight Connector 137"/>
          <p:cNvCxnSpPr/>
          <p:nvPr/>
        </p:nvCxnSpPr>
        <p:spPr>
          <a:xfrm rot="10800000">
            <a:off x="6953252" y="3086100"/>
            <a:ext cx="695327" cy="17145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6200000" flipV="1">
            <a:off x="6591302" y="268605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6200000" flipV="1">
            <a:off x="5086352" y="268605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4676776" y="3048001"/>
            <a:ext cx="809625" cy="2476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16200000" flipV="1">
            <a:off x="5334003" y="3276600"/>
            <a:ext cx="666751" cy="3238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endCxn id="146" idx="4"/>
          </p:cNvCxnSpPr>
          <p:nvPr/>
        </p:nvCxnSpPr>
        <p:spPr>
          <a:xfrm flipH="1" flipV="1">
            <a:off x="4710114" y="3352801"/>
            <a:ext cx="14293" cy="7048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endCxn id="156" idx="3"/>
          </p:cNvCxnSpPr>
          <p:nvPr/>
        </p:nvCxnSpPr>
        <p:spPr>
          <a:xfrm flipH="1" flipV="1">
            <a:off x="5840997" y="3890048"/>
            <a:ext cx="16885" cy="6533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Oval 134"/>
          <p:cNvSpPr/>
          <p:nvPr/>
        </p:nvSpPr>
        <p:spPr>
          <a:xfrm rot="16200000">
            <a:off x="5368330" y="3744997"/>
            <a:ext cx="957946" cy="440255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6591301" y="4505326"/>
            <a:ext cx="809625" cy="2476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 rot="5400000">
            <a:off x="6793568" y="3888940"/>
            <a:ext cx="1080655" cy="429707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49" name="Straight Connector 148"/>
          <p:cNvCxnSpPr/>
          <p:nvPr/>
        </p:nvCxnSpPr>
        <p:spPr>
          <a:xfrm rot="10800000">
            <a:off x="5929219" y="2583656"/>
            <a:ext cx="742956" cy="2095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5053013" y="2595600"/>
            <a:ext cx="771525" cy="185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 flipV="1">
            <a:off x="5847304" y="2600327"/>
            <a:ext cx="371477" cy="67627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5108987" y="3550544"/>
            <a:ext cx="398539" cy="72269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 rot="5400000">
            <a:off x="4559791" y="2988455"/>
            <a:ext cx="1080655" cy="30781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3664987" y="6285722"/>
            <a:ext cx="1617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Net: 8 kcal/mol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4171950" y="981075"/>
            <a:ext cx="278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Tert-butylcyclohexane</a:t>
            </a:r>
            <a:r>
              <a:rPr lang="en-US" dirty="0"/>
              <a:t>: axial</a:t>
            </a:r>
          </a:p>
        </p:txBody>
      </p:sp>
      <p:sp>
        <p:nvSpPr>
          <p:cNvPr id="140" name="Oval 139"/>
          <p:cNvSpPr/>
          <p:nvPr/>
        </p:nvSpPr>
        <p:spPr>
          <a:xfrm>
            <a:off x="7286626" y="3676651"/>
            <a:ext cx="123825" cy="1238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7334251" y="4448176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val 143"/>
          <p:cNvSpPr/>
          <p:nvPr/>
        </p:nvSpPr>
        <p:spPr>
          <a:xfrm>
            <a:off x="5772151" y="3724276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5017224" y="3495582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4648201" y="3228976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666308" y="3323189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4905375" y="332422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5564958" y="373615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4257675" y="328612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058025" y="382905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70" name="Oval 169"/>
          <p:cNvSpPr/>
          <p:nvPr/>
        </p:nvSpPr>
        <p:spPr>
          <a:xfrm>
            <a:off x="5350696" y="2980175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6112674" y="3207547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5765006" y="2490787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6888956" y="2993229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 rot="16200000" flipV="1">
            <a:off x="5486403" y="2132885"/>
            <a:ext cx="742952" cy="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A992-FB7C-4A94-9780-DEB4AE249EC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5782618" y="3775107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5008830" y="2711419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TextBox 153"/>
          <p:cNvSpPr txBox="1"/>
          <p:nvPr/>
        </p:nvSpPr>
        <p:spPr>
          <a:xfrm>
            <a:off x="6597910" y="5486399"/>
            <a:ext cx="45254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Next slides show an easy way to visualize the </a:t>
            </a:r>
            <a:br>
              <a:rPr lang="en-US" dirty="0" smtClean="0"/>
            </a:br>
            <a:r>
              <a:rPr lang="en-US" dirty="0" smtClean="0"/>
              <a:t>6 and 7 atom interactions.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7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9" grpId="0"/>
      <p:bldP spid="135" grpId="0" animBg="1"/>
      <p:bldP spid="139" grpId="0" animBg="1"/>
      <p:bldP spid="165" grpId="0" animBg="1"/>
      <p:bldP spid="166" grpId="0"/>
      <p:bldP spid="155" grpId="0"/>
      <p:bldP spid="156" grpId="0"/>
      <p:bldP spid="157" grpId="0"/>
      <p:bldP spid="161" grpId="0"/>
      <p:bldP spid="1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/>
          <p:nvPr/>
        </p:nvGrpSpPr>
        <p:grpSpPr>
          <a:xfrm>
            <a:off x="2085976" y="1590676"/>
            <a:ext cx="7591425" cy="3171825"/>
            <a:chOff x="561975" y="1590675"/>
            <a:chExt cx="7591425" cy="3171825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1533525" y="41910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3038475" y="42005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524375" y="4200524"/>
              <a:ext cx="733425" cy="390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6048375" y="42005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7543800" y="42291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419100" y="17907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1885950" y="17621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3390900" y="17430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4905375" y="17621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6386513" y="1747838"/>
              <a:ext cx="704850" cy="390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1533525" y="22383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3057525" y="22383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543425" y="222885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6029325" y="22193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85925" y="40481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90875" y="40386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695825" y="40290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10300" y="40481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676400" y="20955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162300" y="20764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705350" y="20859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200775" y="20859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61975" y="16287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38350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52825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057775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209925" y="20955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91250" y="20764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828925" y="25622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295775" y="2562225"/>
              <a:ext cx="828675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819775" y="25717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800350" y="45243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333875" y="45339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867400" y="45434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372350" y="45529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066925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581400" y="45243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5067300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610350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323975" y="3562350"/>
              <a:ext cx="733425" cy="2000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809875" y="3552825"/>
              <a:ext cx="752475" cy="219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295775" y="3562350"/>
              <a:ext cx="809625" cy="219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5829300" y="35528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942975" y="21050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457450" y="20859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942608" y="2095500"/>
              <a:ext cx="753217" cy="20831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467350" y="20955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510540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60045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09550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4343400" y="16097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819400" y="16192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314450" y="16287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5838825" y="16097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3171825" y="31623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686300" y="32004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162675" y="31718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676400" y="31908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14350" y="26765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14400" y="30575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40030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90525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44830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2419350" y="41624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3924300" y="41148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5429250" y="40671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6934200" y="409575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2266950" y="320992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771900" y="320992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6200000" flipH="1">
              <a:off x="5314950" y="322897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H="1">
              <a:off x="6800850" y="322897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781050" y="3219449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552825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5067300" y="35337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553200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066925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6553200" y="27336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246697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97192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5495925" y="41433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698182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2886075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4400550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5915025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7400925" y="40671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1704975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3228975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4695825" y="32004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6248400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6648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5124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3600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21145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4562477" y="3409952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6200000" flipH="1">
              <a:off x="6091240" y="3433765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6067428" y="3886203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6200000" flipH="1">
              <a:off x="4548193" y="3881443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3048010" y="3905261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1528778" y="3867155"/>
              <a:ext cx="347648" cy="1429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2276497" y="2933721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H="1">
              <a:off x="3757616" y="2909890"/>
              <a:ext cx="319110" cy="4786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6200000" flipH="1">
              <a:off x="5276854" y="2895601"/>
              <a:ext cx="295303" cy="955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H="1">
              <a:off x="5310230" y="2452726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6200000" flipH="1">
              <a:off x="3792239" y="2419399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2247959" y="2457509"/>
              <a:ext cx="328556" cy="1423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1543052" y="3409955"/>
              <a:ext cx="314324" cy="9522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3067054" y="3438529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Freeform 113"/>
          <p:cNvSpPr/>
          <p:nvPr/>
        </p:nvSpPr>
        <p:spPr>
          <a:xfrm>
            <a:off x="4695825" y="4029075"/>
            <a:ext cx="1924050" cy="704850"/>
          </a:xfrm>
          <a:custGeom>
            <a:avLst/>
            <a:gdLst>
              <a:gd name="connsiteX0" fmla="*/ 0 w 1924050"/>
              <a:gd name="connsiteY0" fmla="*/ 9525 h 704850"/>
              <a:gd name="connsiteX1" fmla="*/ 800100 w 1924050"/>
              <a:gd name="connsiteY1" fmla="*/ 228600 h 704850"/>
              <a:gd name="connsiteX2" fmla="*/ 1514475 w 1924050"/>
              <a:gd name="connsiteY2" fmla="*/ 0 h 704850"/>
              <a:gd name="connsiteX3" fmla="*/ 1924050 w 1924050"/>
              <a:gd name="connsiteY3" fmla="*/ 695325 h 704850"/>
              <a:gd name="connsiteX4" fmla="*/ 1162050 w 1924050"/>
              <a:gd name="connsiteY4" fmla="*/ 485775 h 704850"/>
              <a:gd name="connsiteX5" fmla="*/ 428625 w 1924050"/>
              <a:gd name="connsiteY5" fmla="*/ 704850 h 704850"/>
              <a:gd name="connsiteX6" fmla="*/ 0 w 1924050"/>
              <a:gd name="connsiteY6" fmla="*/ 9525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4050" h="704850">
                <a:moveTo>
                  <a:pt x="0" y="9525"/>
                </a:moveTo>
                <a:lnTo>
                  <a:pt x="800100" y="228600"/>
                </a:lnTo>
                <a:lnTo>
                  <a:pt x="1514475" y="0"/>
                </a:lnTo>
                <a:lnTo>
                  <a:pt x="1924050" y="695325"/>
                </a:lnTo>
                <a:lnTo>
                  <a:pt x="1162050" y="485775"/>
                </a:lnTo>
                <a:lnTo>
                  <a:pt x="428625" y="704850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7" name="Straight Connector 116"/>
          <p:cNvCxnSpPr/>
          <p:nvPr/>
        </p:nvCxnSpPr>
        <p:spPr>
          <a:xfrm rot="16200000" flipV="1">
            <a:off x="5848351" y="365760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>
            <a:off x="5467350" y="3086100"/>
            <a:ext cx="742956" cy="2095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6200000" flipV="1">
            <a:off x="6838953" y="3267075"/>
            <a:ext cx="666751" cy="3238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6162675" y="3076575"/>
            <a:ext cx="838200" cy="2190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 rot="16200000">
            <a:off x="4234854" y="3202070"/>
            <a:ext cx="957946" cy="440255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Connector 137"/>
          <p:cNvCxnSpPr/>
          <p:nvPr/>
        </p:nvCxnSpPr>
        <p:spPr>
          <a:xfrm rot="10800000">
            <a:off x="6953252" y="3086100"/>
            <a:ext cx="695327" cy="17145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6200000" flipV="1">
            <a:off x="6591302" y="268605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6200000" flipV="1">
            <a:off x="5086352" y="268605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4676776" y="3048001"/>
            <a:ext cx="809625" cy="2476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16200000" flipV="1">
            <a:off x="5334003" y="3276600"/>
            <a:ext cx="666751" cy="3238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endCxn id="146" idx="4"/>
          </p:cNvCxnSpPr>
          <p:nvPr/>
        </p:nvCxnSpPr>
        <p:spPr>
          <a:xfrm flipH="1" flipV="1">
            <a:off x="4710114" y="3352801"/>
            <a:ext cx="14293" cy="7048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endCxn id="156" idx="3"/>
          </p:cNvCxnSpPr>
          <p:nvPr/>
        </p:nvCxnSpPr>
        <p:spPr>
          <a:xfrm flipH="1" flipV="1">
            <a:off x="5840997" y="3890048"/>
            <a:ext cx="16885" cy="65338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5" name="Oval 134"/>
          <p:cNvSpPr/>
          <p:nvPr/>
        </p:nvSpPr>
        <p:spPr>
          <a:xfrm rot="16200000">
            <a:off x="5368330" y="3744997"/>
            <a:ext cx="957946" cy="440255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6591301" y="4505326"/>
            <a:ext cx="809625" cy="2476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0800000">
            <a:off x="5929219" y="2583656"/>
            <a:ext cx="742956" cy="2095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5053013" y="2595600"/>
            <a:ext cx="771525" cy="185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 flipV="1">
            <a:off x="5847304" y="2600327"/>
            <a:ext cx="371477" cy="67627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5108987" y="3550544"/>
            <a:ext cx="398539" cy="72269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4362073" y="700418"/>
            <a:ext cx="2785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Tert-butylcyclohexane</a:t>
            </a:r>
            <a:r>
              <a:rPr lang="en-US" dirty="0"/>
              <a:t>: axial</a:t>
            </a:r>
          </a:p>
          <a:p>
            <a:pPr algn="ctr"/>
            <a:r>
              <a:rPr lang="en-US" dirty="0"/>
              <a:t>1.7 interactions</a:t>
            </a:r>
          </a:p>
        </p:txBody>
      </p:sp>
      <p:sp>
        <p:nvSpPr>
          <p:cNvPr id="144" name="Oval 143"/>
          <p:cNvSpPr/>
          <p:nvPr/>
        </p:nvSpPr>
        <p:spPr>
          <a:xfrm>
            <a:off x="5772151" y="3724276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4648201" y="3228976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4666308" y="3323189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5564958" y="373615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4257675" y="328612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170" name="Oval 169"/>
          <p:cNvSpPr/>
          <p:nvPr/>
        </p:nvSpPr>
        <p:spPr>
          <a:xfrm>
            <a:off x="5350696" y="2980175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6112674" y="3207547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5765006" y="2490787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6888956" y="2993229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 rot="16200000" flipV="1">
            <a:off x="5486403" y="2132885"/>
            <a:ext cx="742952" cy="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A992-FB7C-4A94-9780-DEB4AE249EC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3" name="Oval 142"/>
          <p:cNvSpPr/>
          <p:nvPr/>
        </p:nvSpPr>
        <p:spPr>
          <a:xfrm>
            <a:off x="5782618" y="3775107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5008830" y="2711419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710821" y="3060072"/>
            <a:ext cx="1158843" cy="1647730"/>
          </a:xfrm>
          <a:custGeom>
            <a:avLst/>
            <a:gdLst>
              <a:gd name="connsiteX0" fmla="*/ 0 w 1158843"/>
              <a:gd name="connsiteY0" fmla="*/ 226336 h 1647730"/>
              <a:gd name="connsiteX1" fmla="*/ 724277 w 1158843"/>
              <a:gd name="connsiteY1" fmla="*/ 0 h 1647730"/>
              <a:gd name="connsiteX2" fmla="*/ 1131683 w 1158843"/>
              <a:gd name="connsiteY2" fmla="*/ 742384 h 1647730"/>
              <a:gd name="connsiteX3" fmla="*/ 1158843 w 1158843"/>
              <a:gd name="connsiteY3" fmla="*/ 1439501 h 1647730"/>
              <a:gd name="connsiteX4" fmla="*/ 416459 w 1158843"/>
              <a:gd name="connsiteY4" fmla="*/ 1647730 h 1647730"/>
              <a:gd name="connsiteX5" fmla="*/ 0 w 1158843"/>
              <a:gd name="connsiteY5" fmla="*/ 968720 h 1647730"/>
              <a:gd name="connsiteX6" fmla="*/ 0 w 1158843"/>
              <a:gd name="connsiteY6" fmla="*/ 226336 h 16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8843" h="1647730">
                <a:moveTo>
                  <a:pt x="0" y="226336"/>
                </a:moveTo>
                <a:lnTo>
                  <a:pt x="724277" y="0"/>
                </a:lnTo>
                <a:lnTo>
                  <a:pt x="1131683" y="742384"/>
                </a:lnTo>
                <a:lnTo>
                  <a:pt x="1158843" y="1439501"/>
                </a:lnTo>
                <a:lnTo>
                  <a:pt x="416459" y="1647730"/>
                </a:lnTo>
                <a:lnTo>
                  <a:pt x="0" y="968720"/>
                </a:lnTo>
                <a:lnTo>
                  <a:pt x="0" y="226336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2704015">
            <a:off x="4131399" y="4146488"/>
            <a:ext cx="452673" cy="158435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021940" y="5739898"/>
            <a:ext cx="816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Circled Hs on top of each other in the shaded reddish 6 membered ring</a:t>
            </a:r>
          </a:p>
          <a:p>
            <a:r>
              <a:rPr lang="en-US" dirty="0"/>
              <a:t>That’s an easy way to identify the 7 atoms interactions (in addition to counting atoms)</a:t>
            </a:r>
          </a:p>
        </p:txBody>
      </p:sp>
      <p:sp>
        <p:nvSpPr>
          <p:cNvPr id="175" name="Freeform 174"/>
          <p:cNvSpPr/>
          <p:nvPr/>
        </p:nvSpPr>
        <p:spPr>
          <a:xfrm>
            <a:off x="9481997" y="5357037"/>
            <a:ext cx="478324" cy="680117"/>
          </a:xfrm>
          <a:custGeom>
            <a:avLst/>
            <a:gdLst>
              <a:gd name="connsiteX0" fmla="*/ 0 w 1158843"/>
              <a:gd name="connsiteY0" fmla="*/ 226336 h 1647730"/>
              <a:gd name="connsiteX1" fmla="*/ 724277 w 1158843"/>
              <a:gd name="connsiteY1" fmla="*/ 0 h 1647730"/>
              <a:gd name="connsiteX2" fmla="*/ 1131683 w 1158843"/>
              <a:gd name="connsiteY2" fmla="*/ 742384 h 1647730"/>
              <a:gd name="connsiteX3" fmla="*/ 1158843 w 1158843"/>
              <a:gd name="connsiteY3" fmla="*/ 1439501 h 1647730"/>
              <a:gd name="connsiteX4" fmla="*/ 416459 w 1158843"/>
              <a:gd name="connsiteY4" fmla="*/ 1647730 h 1647730"/>
              <a:gd name="connsiteX5" fmla="*/ 0 w 1158843"/>
              <a:gd name="connsiteY5" fmla="*/ 968720 h 1647730"/>
              <a:gd name="connsiteX6" fmla="*/ 0 w 1158843"/>
              <a:gd name="connsiteY6" fmla="*/ 226336 h 16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8843" h="1647730">
                <a:moveTo>
                  <a:pt x="0" y="226336"/>
                </a:moveTo>
                <a:lnTo>
                  <a:pt x="724277" y="0"/>
                </a:lnTo>
                <a:lnTo>
                  <a:pt x="1131683" y="742384"/>
                </a:lnTo>
                <a:lnTo>
                  <a:pt x="1158843" y="1439501"/>
                </a:lnTo>
                <a:lnTo>
                  <a:pt x="416459" y="1647730"/>
                </a:lnTo>
                <a:lnTo>
                  <a:pt x="0" y="968720"/>
                </a:lnTo>
                <a:lnTo>
                  <a:pt x="0" y="226336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32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34" grpId="0"/>
      <p:bldP spid="1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/>
          <p:nvPr/>
        </p:nvGrpSpPr>
        <p:grpSpPr>
          <a:xfrm>
            <a:off x="2085976" y="1590676"/>
            <a:ext cx="7591425" cy="3171825"/>
            <a:chOff x="561975" y="1590675"/>
            <a:chExt cx="7591425" cy="3171825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1533525" y="41910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3038475" y="42005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4524375" y="4200524"/>
              <a:ext cx="733425" cy="390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6048375" y="42005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7543800" y="42291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419100" y="179070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1885950" y="17621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3390900" y="17430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4905375" y="17621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6386513" y="1747838"/>
              <a:ext cx="704850" cy="39052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1533525" y="22383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3057525" y="223837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4543425" y="2228850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6029325" y="2219325"/>
              <a:ext cx="6858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685925" y="40481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190875" y="40386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695825" y="40290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210300" y="40481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676400" y="20955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162300" y="20764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705350" y="20859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200775" y="20859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61975" y="16287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2038350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52825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057775" y="16097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3209925" y="20955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91250" y="20764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2828925" y="25622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4295775" y="2562225"/>
              <a:ext cx="828675" cy="2286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5819775" y="25717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800350" y="45243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333875" y="453390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5867400" y="45434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372350" y="4552950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2066925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581400" y="45243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5067300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6610350" y="45339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323975" y="3562350"/>
              <a:ext cx="733425" cy="2000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2809875" y="3552825"/>
              <a:ext cx="752475" cy="219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4295775" y="3562350"/>
              <a:ext cx="809625" cy="21907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5829300" y="35528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942975" y="21050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2457450" y="20859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3942608" y="2095500"/>
              <a:ext cx="753217" cy="20831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V="1">
              <a:off x="5467350" y="209550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510540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60045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2095500" y="25717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4343400" y="16097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2819400" y="1619250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1314450" y="162877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V="1">
              <a:off x="5838825" y="1609725"/>
              <a:ext cx="723900" cy="2095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3171825" y="31623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4686300" y="32004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162675" y="31718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676400" y="31908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14350" y="26765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914400" y="30575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240030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90525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5448300" y="30765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5400000">
              <a:off x="2419350" y="416242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3924300" y="411480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5429250" y="40671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6934200" y="4095750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2266950" y="320992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3771900" y="320992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16200000" flipH="1">
              <a:off x="5314950" y="322897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16200000" flipH="1">
              <a:off x="6800850" y="3228974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781050" y="3219449"/>
              <a:ext cx="695325" cy="40957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552825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5067300" y="353377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6553200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066925" y="3552825"/>
              <a:ext cx="781050" cy="2095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>
              <a:off x="6553200" y="2733675"/>
              <a:ext cx="800100" cy="0"/>
            </a:xfrm>
            <a:prstGeom prst="line">
              <a:avLst/>
            </a:prstGeom>
            <a:ln w="28575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flipV="1">
              <a:off x="246697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397192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V="1">
              <a:off x="5495925" y="41433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V="1">
              <a:off x="6981825" y="416242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V="1">
              <a:off x="2886075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V="1">
              <a:off x="4400550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V="1">
              <a:off x="5915025" y="40386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V="1">
              <a:off x="7400925" y="40671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V="1">
              <a:off x="1704975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V="1">
              <a:off x="3228975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4695825" y="320040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6248400" y="3190875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6648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 flipV="1">
              <a:off x="5124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36004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2114550" y="3067050"/>
              <a:ext cx="295275" cy="9525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rot="16200000" flipH="1">
              <a:off x="4562477" y="3409952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rot="16200000" flipH="1">
              <a:off x="6091240" y="3433765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rot="16200000" flipH="1">
              <a:off x="6067428" y="3886203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6200000" flipH="1">
              <a:off x="4548193" y="3881443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3048010" y="3905261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1528778" y="3867155"/>
              <a:ext cx="347648" cy="1429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rot="16200000" flipH="1">
              <a:off x="2276497" y="2933721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rot="16200000" flipH="1">
              <a:off x="3757616" y="2909890"/>
              <a:ext cx="319110" cy="4786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rot="16200000" flipH="1">
              <a:off x="5276854" y="2895601"/>
              <a:ext cx="295303" cy="9555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rot="16200000" flipH="1">
              <a:off x="5310230" y="2452726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 rot="16200000" flipH="1">
              <a:off x="3792239" y="2419399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rot="16200000" flipH="1">
              <a:off x="2247959" y="2457509"/>
              <a:ext cx="328556" cy="1423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>
              <a:off x="1543052" y="3409955"/>
              <a:ext cx="314324" cy="9522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rot="16200000" flipH="1">
              <a:off x="3067054" y="3438529"/>
              <a:ext cx="266698" cy="1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7" name="Straight Connector 116"/>
          <p:cNvCxnSpPr/>
          <p:nvPr/>
        </p:nvCxnSpPr>
        <p:spPr>
          <a:xfrm rot="16200000" flipV="1">
            <a:off x="5848351" y="365760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0800000">
            <a:off x="5467350" y="3086100"/>
            <a:ext cx="742956" cy="2095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6200000" flipV="1">
            <a:off x="6838953" y="3267075"/>
            <a:ext cx="666751" cy="3238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6162675" y="3076575"/>
            <a:ext cx="838200" cy="21907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0800000">
            <a:off x="6953252" y="3086100"/>
            <a:ext cx="695327" cy="17145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rot="16200000" flipV="1">
            <a:off x="6591302" y="268605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rot="16200000" flipV="1">
            <a:off x="5086352" y="2686050"/>
            <a:ext cx="742952" cy="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V="1">
            <a:off x="4676776" y="3048001"/>
            <a:ext cx="809625" cy="2476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16200000" flipV="1">
            <a:off x="5334003" y="3276600"/>
            <a:ext cx="666751" cy="32385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 flipH="1" flipV="1">
            <a:off x="4710114" y="3352801"/>
            <a:ext cx="14293" cy="7048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5851556" y="3748135"/>
            <a:ext cx="6326" cy="79529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V="1">
            <a:off x="6591301" y="4505326"/>
            <a:ext cx="809625" cy="24765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 rot="5400000">
            <a:off x="6793568" y="3888940"/>
            <a:ext cx="1080655" cy="429707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49" name="Straight Connector 148"/>
          <p:cNvCxnSpPr/>
          <p:nvPr/>
        </p:nvCxnSpPr>
        <p:spPr>
          <a:xfrm rot="10800000">
            <a:off x="5929219" y="2583656"/>
            <a:ext cx="742956" cy="2095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 flipV="1">
            <a:off x="5053013" y="2595600"/>
            <a:ext cx="771525" cy="18570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H="1" flipV="1">
            <a:off x="5847304" y="2600327"/>
            <a:ext cx="371477" cy="67627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5108987" y="3550544"/>
            <a:ext cx="398539" cy="72269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 rot="5400000">
            <a:off x="4559791" y="2988455"/>
            <a:ext cx="1080655" cy="307818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TextBox 166"/>
          <p:cNvSpPr txBox="1"/>
          <p:nvPr/>
        </p:nvSpPr>
        <p:spPr>
          <a:xfrm>
            <a:off x="4715158" y="609884"/>
            <a:ext cx="27851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Tert-butylcyclohexane</a:t>
            </a:r>
            <a:r>
              <a:rPr lang="en-US" dirty="0"/>
              <a:t>: axial</a:t>
            </a:r>
          </a:p>
          <a:p>
            <a:pPr algn="ctr"/>
            <a:r>
              <a:rPr lang="en-US" dirty="0"/>
              <a:t>6 atoms interactions</a:t>
            </a:r>
          </a:p>
        </p:txBody>
      </p:sp>
      <p:sp>
        <p:nvSpPr>
          <p:cNvPr id="140" name="Oval 139"/>
          <p:cNvSpPr/>
          <p:nvPr/>
        </p:nvSpPr>
        <p:spPr>
          <a:xfrm>
            <a:off x="7286626" y="3676651"/>
            <a:ext cx="123825" cy="123825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Oval 140"/>
          <p:cNvSpPr/>
          <p:nvPr/>
        </p:nvSpPr>
        <p:spPr>
          <a:xfrm>
            <a:off x="7334251" y="4448176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5017224" y="3495582"/>
            <a:ext cx="123825" cy="123825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TextBox 154"/>
          <p:cNvSpPr txBox="1"/>
          <p:nvPr/>
        </p:nvSpPr>
        <p:spPr>
          <a:xfrm>
            <a:off x="4905375" y="332422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4257675" y="328612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7058025" y="382905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170" name="Oval 169"/>
          <p:cNvSpPr/>
          <p:nvPr/>
        </p:nvSpPr>
        <p:spPr>
          <a:xfrm>
            <a:off x="5350696" y="2980175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6112674" y="3207547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5765006" y="2490787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6888956" y="2993229"/>
            <a:ext cx="185738" cy="185738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/>
          <p:nvPr/>
        </p:nvCxnSpPr>
        <p:spPr>
          <a:xfrm rot="16200000" flipV="1">
            <a:off x="5486403" y="2132885"/>
            <a:ext cx="742952" cy="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DA992-FB7C-4A94-9780-DEB4AE249EC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5008830" y="2711419"/>
            <a:ext cx="123825" cy="12382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Freeform 174"/>
          <p:cNvSpPr/>
          <p:nvPr/>
        </p:nvSpPr>
        <p:spPr>
          <a:xfrm>
            <a:off x="5091067" y="2580238"/>
            <a:ext cx="1158843" cy="1647730"/>
          </a:xfrm>
          <a:custGeom>
            <a:avLst/>
            <a:gdLst>
              <a:gd name="connsiteX0" fmla="*/ 0 w 1158843"/>
              <a:gd name="connsiteY0" fmla="*/ 226336 h 1647730"/>
              <a:gd name="connsiteX1" fmla="*/ 724277 w 1158843"/>
              <a:gd name="connsiteY1" fmla="*/ 0 h 1647730"/>
              <a:gd name="connsiteX2" fmla="*/ 1131683 w 1158843"/>
              <a:gd name="connsiteY2" fmla="*/ 742384 h 1647730"/>
              <a:gd name="connsiteX3" fmla="*/ 1158843 w 1158843"/>
              <a:gd name="connsiteY3" fmla="*/ 1439501 h 1647730"/>
              <a:gd name="connsiteX4" fmla="*/ 416459 w 1158843"/>
              <a:gd name="connsiteY4" fmla="*/ 1647730 h 1647730"/>
              <a:gd name="connsiteX5" fmla="*/ 0 w 1158843"/>
              <a:gd name="connsiteY5" fmla="*/ 968720 h 1647730"/>
              <a:gd name="connsiteX6" fmla="*/ 0 w 1158843"/>
              <a:gd name="connsiteY6" fmla="*/ 226336 h 16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8843" h="1647730">
                <a:moveTo>
                  <a:pt x="0" y="226336"/>
                </a:moveTo>
                <a:lnTo>
                  <a:pt x="724277" y="0"/>
                </a:lnTo>
                <a:lnTo>
                  <a:pt x="1131683" y="742384"/>
                </a:lnTo>
                <a:lnTo>
                  <a:pt x="1158843" y="1439501"/>
                </a:lnTo>
                <a:lnTo>
                  <a:pt x="416459" y="1647730"/>
                </a:lnTo>
                <a:lnTo>
                  <a:pt x="0" y="968720"/>
                </a:lnTo>
                <a:lnTo>
                  <a:pt x="0" y="226336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7" name="Freeform 176"/>
          <p:cNvSpPr/>
          <p:nvPr/>
        </p:nvSpPr>
        <p:spPr>
          <a:xfrm>
            <a:off x="6204643" y="3078179"/>
            <a:ext cx="1158843" cy="1647730"/>
          </a:xfrm>
          <a:custGeom>
            <a:avLst/>
            <a:gdLst>
              <a:gd name="connsiteX0" fmla="*/ 0 w 1158843"/>
              <a:gd name="connsiteY0" fmla="*/ 226336 h 1647730"/>
              <a:gd name="connsiteX1" fmla="*/ 724277 w 1158843"/>
              <a:gd name="connsiteY1" fmla="*/ 0 h 1647730"/>
              <a:gd name="connsiteX2" fmla="*/ 1131683 w 1158843"/>
              <a:gd name="connsiteY2" fmla="*/ 742384 h 1647730"/>
              <a:gd name="connsiteX3" fmla="*/ 1158843 w 1158843"/>
              <a:gd name="connsiteY3" fmla="*/ 1439501 h 1647730"/>
              <a:gd name="connsiteX4" fmla="*/ 416459 w 1158843"/>
              <a:gd name="connsiteY4" fmla="*/ 1647730 h 1647730"/>
              <a:gd name="connsiteX5" fmla="*/ 0 w 1158843"/>
              <a:gd name="connsiteY5" fmla="*/ 968720 h 1647730"/>
              <a:gd name="connsiteX6" fmla="*/ 0 w 1158843"/>
              <a:gd name="connsiteY6" fmla="*/ 226336 h 16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8843" h="1647730">
                <a:moveTo>
                  <a:pt x="0" y="226336"/>
                </a:moveTo>
                <a:lnTo>
                  <a:pt x="724277" y="0"/>
                </a:lnTo>
                <a:lnTo>
                  <a:pt x="1131683" y="742384"/>
                </a:lnTo>
                <a:lnTo>
                  <a:pt x="1158843" y="1439501"/>
                </a:lnTo>
                <a:lnTo>
                  <a:pt x="416459" y="1647730"/>
                </a:lnTo>
                <a:lnTo>
                  <a:pt x="0" y="968720"/>
                </a:lnTo>
                <a:lnTo>
                  <a:pt x="0" y="226336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8" name="Freeform 177"/>
          <p:cNvSpPr/>
          <p:nvPr/>
        </p:nvSpPr>
        <p:spPr>
          <a:xfrm>
            <a:off x="4695825" y="4029075"/>
            <a:ext cx="1924050" cy="704850"/>
          </a:xfrm>
          <a:custGeom>
            <a:avLst/>
            <a:gdLst>
              <a:gd name="connsiteX0" fmla="*/ 0 w 1924050"/>
              <a:gd name="connsiteY0" fmla="*/ 9525 h 704850"/>
              <a:gd name="connsiteX1" fmla="*/ 800100 w 1924050"/>
              <a:gd name="connsiteY1" fmla="*/ 228600 h 704850"/>
              <a:gd name="connsiteX2" fmla="*/ 1514475 w 1924050"/>
              <a:gd name="connsiteY2" fmla="*/ 0 h 704850"/>
              <a:gd name="connsiteX3" fmla="*/ 1924050 w 1924050"/>
              <a:gd name="connsiteY3" fmla="*/ 695325 h 704850"/>
              <a:gd name="connsiteX4" fmla="*/ 1162050 w 1924050"/>
              <a:gd name="connsiteY4" fmla="*/ 485775 h 704850"/>
              <a:gd name="connsiteX5" fmla="*/ 428625 w 1924050"/>
              <a:gd name="connsiteY5" fmla="*/ 704850 h 704850"/>
              <a:gd name="connsiteX6" fmla="*/ 0 w 1924050"/>
              <a:gd name="connsiteY6" fmla="*/ 9525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24050" h="704850">
                <a:moveTo>
                  <a:pt x="0" y="9525"/>
                </a:moveTo>
                <a:lnTo>
                  <a:pt x="800100" y="228600"/>
                </a:lnTo>
                <a:lnTo>
                  <a:pt x="1514475" y="0"/>
                </a:lnTo>
                <a:lnTo>
                  <a:pt x="1924050" y="695325"/>
                </a:lnTo>
                <a:lnTo>
                  <a:pt x="1162050" y="485775"/>
                </a:lnTo>
                <a:lnTo>
                  <a:pt x="428625" y="704850"/>
                </a:lnTo>
                <a:lnTo>
                  <a:pt x="0" y="9525"/>
                </a:lnTo>
                <a:close/>
              </a:path>
            </a:pathLst>
          </a:cu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9" name="Up Arrow 178"/>
          <p:cNvSpPr/>
          <p:nvPr/>
        </p:nvSpPr>
        <p:spPr>
          <a:xfrm rot="2704015">
            <a:off x="4805795" y="3575655"/>
            <a:ext cx="135550" cy="158435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80" name="TextBox 179"/>
          <p:cNvSpPr txBox="1"/>
          <p:nvPr/>
        </p:nvSpPr>
        <p:spPr>
          <a:xfrm>
            <a:off x="2076261" y="5241958"/>
            <a:ext cx="8160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Circled Hs one “bond” away in the reddish 6 membered rings</a:t>
            </a:r>
          </a:p>
          <a:p>
            <a:r>
              <a:rPr lang="en-US" dirty="0"/>
              <a:t>That’s an easy way to identify the 6 atoms interactions (in addition to counting atoms)</a:t>
            </a:r>
          </a:p>
        </p:txBody>
      </p:sp>
      <p:sp>
        <p:nvSpPr>
          <p:cNvPr id="182" name="Up Arrow 181"/>
          <p:cNvSpPr/>
          <p:nvPr/>
        </p:nvSpPr>
        <p:spPr>
          <a:xfrm rot="2704015">
            <a:off x="6135145" y="3719000"/>
            <a:ext cx="135550" cy="1584357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2" name="Freeform 151"/>
          <p:cNvSpPr/>
          <p:nvPr/>
        </p:nvSpPr>
        <p:spPr>
          <a:xfrm>
            <a:off x="9466499" y="4892088"/>
            <a:ext cx="478324" cy="680117"/>
          </a:xfrm>
          <a:custGeom>
            <a:avLst/>
            <a:gdLst>
              <a:gd name="connsiteX0" fmla="*/ 0 w 1158843"/>
              <a:gd name="connsiteY0" fmla="*/ 226336 h 1647730"/>
              <a:gd name="connsiteX1" fmla="*/ 724277 w 1158843"/>
              <a:gd name="connsiteY1" fmla="*/ 0 h 1647730"/>
              <a:gd name="connsiteX2" fmla="*/ 1131683 w 1158843"/>
              <a:gd name="connsiteY2" fmla="*/ 742384 h 1647730"/>
              <a:gd name="connsiteX3" fmla="*/ 1158843 w 1158843"/>
              <a:gd name="connsiteY3" fmla="*/ 1439501 h 1647730"/>
              <a:gd name="connsiteX4" fmla="*/ 416459 w 1158843"/>
              <a:gd name="connsiteY4" fmla="*/ 1647730 h 1647730"/>
              <a:gd name="connsiteX5" fmla="*/ 0 w 1158843"/>
              <a:gd name="connsiteY5" fmla="*/ 968720 h 1647730"/>
              <a:gd name="connsiteX6" fmla="*/ 0 w 1158843"/>
              <a:gd name="connsiteY6" fmla="*/ 226336 h 1647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8843" h="1647730">
                <a:moveTo>
                  <a:pt x="0" y="226336"/>
                </a:moveTo>
                <a:lnTo>
                  <a:pt x="724277" y="0"/>
                </a:lnTo>
                <a:lnTo>
                  <a:pt x="1131683" y="742384"/>
                </a:lnTo>
                <a:lnTo>
                  <a:pt x="1158843" y="1439501"/>
                </a:lnTo>
                <a:lnTo>
                  <a:pt x="416459" y="1647730"/>
                </a:lnTo>
                <a:lnTo>
                  <a:pt x="0" y="968720"/>
                </a:lnTo>
                <a:lnTo>
                  <a:pt x="0" y="226336"/>
                </a:lnTo>
                <a:close/>
              </a:path>
            </a:pathLst>
          </a:custGeom>
          <a:solidFill>
            <a:srgbClr val="FF00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8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7" grpId="0" animBg="1"/>
      <p:bldP spid="179" grpId="0" animBg="1"/>
      <p:bldP spid="180" grpId="0"/>
      <p:bldP spid="182" grpId="0" animBg="1"/>
      <p:bldP spid="15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172</Words>
  <Application>Microsoft Office PowerPoint</Application>
  <PresentationFormat>Widescreen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CSB/SJU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Jakubowski, Henry</dc:creator>
  <cp:lastModifiedBy>Jakubowski, Henry</cp:lastModifiedBy>
  <cp:revision>11</cp:revision>
  <dcterms:created xsi:type="dcterms:W3CDTF">2015-10-07T15:03:17Z</dcterms:created>
  <dcterms:modified xsi:type="dcterms:W3CDTF">2015-10-07T19:19:29Z</dcterms:modified>
</cp:coreProperties>
</file>