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0058400" cy="12801600"/>
  <p:notesSz cx="6858000" cy="9144000"/>
  <p:defaultTextStyle>
    <a:defPPr>
      <a:defRPr lang="en-US"/>
    </a:defPPr>
    <a:lvl1pPr marL="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FF00"/>
    <a:srgbClr val="800080"/>
    <a:srgbClr val="990099"/>
    <a:srgbClr val="993366"/>
    <a:srgbClr val="990000"/>
    <a:srgbClr val="CC00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84" y="3894"/>
      </p:cViewPr>
      <p:guideLst>
        <p:guide orient="horz" pos="4032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CBB5-6D02-4BB1-B11A-255142F717BD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685800"/>
            <a:ext cx="2692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043AA-821B-4271-A14E-D83540A68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44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2" y="3976797"/>
            <a:ext cx="8549640" cy="27440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7254240"/>
            <a:ext cx="704088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8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69255" y="684531"/>
            <a:ext cx="1697356" cy="145618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2" y="684531"/>
            <a:ext cx="4924425" cy="145618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9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3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8226214"/>
            <a:ext cx="8549640" cy="254254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5425867"/>
            <a:ext cx="8549640" cy="28003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8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3" y="3982722"/>
            <a:ext cx="3310890" cy="11263631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5721" y="3982722"/>
            <a:ext cx="3310890" cy="11263631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89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12658"/>
            <a:ext cx="905256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865544"/>
            <a:ext cx="4444207" cy="1194222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4059766"/>
            <a:ext cx="4444207" cy="7375738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2865544"/>
            <a:ext cx="4445952" cy="1194222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4059766"/>
            <a:ext cx="4445952" cy="7375738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16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9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96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509694"/>
            <a:ext cx="3309144" cy="216916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4" y="509696"/>
            <a:ext cx="5622926" cy="10925811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2678856"/>
            <a:ext cx="3309144" cy="8756651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29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8961122"/>
            <a:ext cx="6035040" cy="105791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143846"/>
            <a:ext cx="6035040" cy="7680960"/>
          </a:xfrm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10019033"/>
            <a:ext cx="6035040" cy="1502409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7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12658"/>
            <a:ext cx="9052560" cy="2133600"/>
          </a:xfrm>
          <a:prstGeom prst="rect">
            <a:avLst/>
          </a:prstGeom>
        </p:spPr>
        <p:txBody>
          <a:bodyPr vert="horz" lIns="146304" tIns="73152" rIns="146304" bIns="7315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987043"/>
            <a:ext cx="9052560" cy="8448464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11865190"/>
            <a:ext cx="2346960" cy="681566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2" y="11865190"/>
            <a:ext cx="3185160" cy="681566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11865190"/>
            <a:ext cx="2346960" cy="681566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7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3040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1463040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720" indent="-457200" algn="l" defTabSz="146304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ell_membrane" TargetMode="External"/><Relationship Id="rId13" Type="http://schemas.openxmlformats.org/officeDocument/2006/relationships/image" Target="../media/image3.png"/><Relationship Id="rId3" Type="http://schemas.openxmlformats.org/officeDocument/2006/relationships/hyperlink" Target="http://en.wikipedia.org/wiki/Mitochondrion" TargetMode="External"/><Relationship Id="rId7" Type="http://schemas.openxmlformats.org/officeDocument/2006/relationships/hyperlink" Target="http://en.wikipedia.org/wiki/Endoplasmic_reticulum" TargetMode="External"/><Relationship Id="rId12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Ribosome" TargetMode="External"/><Relationship Id="rId11" Type="http://schemas.openxmlformats.org/officeDocument/2006/relationships/hyperlink" Target="http://en.wikipedia.org/wiki/Lysosome" TargetMode="External"/><Relationship Id="rId5" Type="http://schemas.openxmlformats.org/officeDocument/2006/relationships/hyperlink" Target="http://en.wikipedia.org/wiki/Cytosol" TargetMode="External"/><Relationship Id="rId10" Type="http://schemas.openxmlformats.org/officeDocument/2006/relationships/hyperlink" Target="http://en.wikipedia.org/wiki/Golgi_apparatus" TargetMode="External"/><Relationship Id="rId4" Type="http://schemas.openxmlformats.org/officeDocument/2006/relationships/hyperlink" Target="http://en.wikipedia.org/wiki/Cytoplasm" TargetMode="External"/><Relationship Id="rId9" Type="http://schemas.openxmlformats.org/officeDocument/2006/relationships/hyperlink" Target="http://en.wikipedia.org/wiki/Peroxisome" TargetMode="Externa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684" y="6308934"/>
            <a:ext cx="677545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4" name="Straight Connector 103"/>
          <p:cNvCxnSpPr/>
          <p:nvPr/>
        </p:nvCxnSpPr>
        <p:spPr>
          <a:xfrm>
            <a:off x="4391706" y="6931790"/>
            <a:ext cx="513871" cy="47329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3084042" y="6634296"/>
            <a:ext cx="1393395" cy="3939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r>
              <a:rPr lang="en-US" sz="1400" dirty="0">
                <a:hlinkClick r:id="rId3"/>
              </a:rPr>
              <a:t>mitochondrio</a:t>
            </a:r>
            <a:r>
              <a:rPr lang="en-US" sz="1600" dirty="0">
                <a:hlinkClick r:id="rId3"/>
              </a:rPr>
              <a:t>n</a:t>
            </a:r>
            <a:endParaRPr lang="en-US" sz="1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2841057" y="7288925"/>
            <a:ext cx="1043234" cy="578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pPr algn="ctr"/>
            <a:r>
              <a:rPr lang="en-US" sz="1400" dirty="0">
                <a:hlinkClick r:id="rId4"/>
              </a:rPr>
              <a:t>cytoplasm</a:t>
            </a:r>
            <a:endParaRPr lang="en-US" sz="1400" dirty="0"/>
          </a:p>
          <a:p>
            <a:pPr algn="ctr"/>
            <a:r>
              <a:rPr lang="en-US" sz="1400" dirty="0">
                <a:hlinkClick r:id="rId5"/>
              </a:rPr>
              <a:t>cytosol</a:t>
            </a:r>
            <a:endParaRPr lang="en-US" sz="1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6114169" y="6442661"/>
            <a:ext cx="986360" cy="363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r>
              <a:rPr lang="en-US" sz="1400" dirty="0">
                <a:hlinkClick r:id="rId6"/>
              </a:rPr>
              <a:t>ribosome</a:t>
            </a:r>
            <a:endParaRPr lang="en-US" sz="1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7147815" y="6345712"/>
            <a:ext cx="1181879" cy="794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46304" tIns="73152" rIns="146304" bIns="73152" rtlCol="0">
            <a:spAutoFit/>
          </a:bodyPr>
          <a:lstStyle/>
          <a:p>
            <a:pPr algn="ctr"/>
            <a:r>
              <a:rPr lang="en-US" sz="1400" dirty="0"/>
              <a:t>Rough </a:t>
            </a:r>
            <a:r>
              <a:rPr lang="en-US" sz="1400" dirty="0" err="1">
                <a:hlinkClick r:id="rId7"/>
              </a:rPr>
              <a:t>endo</a:t>
            </a:r>
            <a:r>
              <a:rPr lang="en-US" sz="1400" dirty="0">
                <a:hlinkClick r:id="rId7"/>
              </a:rPr>
              <a:t>. reticulum</a:t>
            </a:r>
            <a:endParaRPr lang="en-US" sz="1400" dirty="0"/>
          </a:p>
        </p:txBody>
      </p:sp>
      <p:sp>
        <p:nvSpPr>
          <p:cNvPr id="112" name="TextBox 111"/>
          <p:cNvSpPr txBox="1"/>
          <p:nvPr/>
        </p:nvSpPr>
        <p:spPr>
          <a:xfrm>
            <a:off x="7343812" y="7146122"/>
            <a:ext cx="1383456" cy="363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r>
              <a:rPr lang="en-US" sz="1400" dirty="0">
                <a:hlinkClick r:id="rId8"/>
              </a:rPr>
              <a:t>cell membrane</a:t>
            </a:r>
            <a:endParaRPr lang="en-US" sz="1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7715991" y="9509952"/>
            <a:ext cx="1148263" cy="363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r>
              <a:rPr lang="en-US" sz="1400" dirty="0">
                <a:hlinkClick r:id="rId9"/>
              </a:rPr>
              <a:t>peroxisome</a:t>
            </a:r>
            <a:endParaRPr lang="en-US" sz="1400" dirty="0"/>
          </a:p>
        </p:txBody>
      </p:sp>
      <p:sp>
        <p:nvSpPr>
          <p:cNvPr id="114" name="TextBox 113"/>
          <p:cNvSpPr txBox="1"/>
          <p:nvPr/>
        </p:nvSpPr>
        <p:spPr>
          <a:xfrm>
            <a:off x="6682174" y="11684165"/>
            <a:ext cx="1325235" cy="363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r>
              <a:rPr lang="en-US" sz="1400" dirty="0">
                <a:hlinkClick r:id="rId10"/>
              </a:rPr>
              <a:t>Golgi complex</a:t>
            </a:r>
            <a:endParaRPr lang="en-US" sz="1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1517904" y="10641070"/>
            <a:ext cx="1222001" cy="794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pPr algn="ctr"/>
            <a:r>
              <a:rPr lang="en-US" sz="1400" dirty="0"/>
              <a:t>smooth</a:t>
            </a:r>
          </a:p>
          <a:p>
            <a:pPr algn="ctr"/>
            <a:r>
              <a:rPr lang="en-US" sz="1400" dirty="0">
                <a:hlinkClick r:id="rId7"/>
              </a:rPr>
              <a:t>endoplasmic</a:t>
            </a:r>
          </a:p>
          <a:p>
            <a:pPr algn="ctr"/>
            <a:r>
              <a:rPr lang="en-US" sz="1400" dirty="0">
                <a:hlinkClick r:id="rId7"/>
              </a:rPr>
              <a:t>reticulum</a:t>
            </a:r>
            <a:endParaRPr lang="en-US" sz="1400" dirty="0"/>
          </a:p>
        </p:txBody>
      </p:sp>
      <p:sp>
        <p:nvSpPr>
          <p:cNvPr id="117" name="TextBox 116"/>
          <p:cNvSpPr txBox="1"/>
          <p:nvPr/>
        </p:nvSpPr>
        <p:spPr>
          <a:xfrm>
            <a:off x="1710614" y="8525910"/>
            <a:ext cx="979884" cy="363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r>
              <a:rPr lang="en-US" sz="1400" dirty="0">
                <a:hlinkClick r:id="rId11"/>
              </a:rPr>
              <a:t>lysosome</a:t>
            </a:r>
            <a:endParaRPr lang="en-US" sz="1400" dirty="0"/>
          </a:p>
        </p:txBody>
      </p:sp>
      <p:sp>
        <p:nvSpPr>
          <p:cNvPr id="132" name="TextBox 131"/>
          <p:cNvSpPr txBox="1"/>
          <p:nvPr/>
        </p:nvSpPr>
        <p:spPr>
          <a:xfrm>
            <a:off x="7135301" y="1922"/>
            <a:ext cx="2591479" cy="594009"/>
          </a:xfrm>
          <a:prstGeom prst="rect">
            <a:avLst/>
          </a:prstGeom>
          <a:noFill/>
        </p:spPr>
        <p:txBody>
          <a:bodyPr wrap="none" lIns="146304" tIns="73152" rIns="146304" bIns="73152" rtlCol="0">
            <a:spAutoFit/>
          </a:bodyPr>
          <a:lstStyle/>
          <a:p>
            <a:pPr algn="ctr"/>
            <a:r>
              <a:rPr lang="en-US" dirty="0" smtClean="0"/>
              <a:t>NUCLEIC ACIDS</a:t>
            </a:r>
            <a:endParaRPr lang="en-US" sz="1900" dirty="0"/>
          </a:p>
        </p:txBody>
      </p:sp>
      <p:sp>
        <p:nvSpPr>
          <p:cNvPr id="133" name="TextBox 132"/>
          <p:cNvSpPr txBox="1"/>
          <p:nvPr/>
        </p:nvSpPr>
        <p:spPr>
          <a:xfrm>
            <a:off x="0" y="0"/>
            <a:ext cx="9542420" cy="1732782"/>
          </a:xfrm>
          <a:prstGeom prst="rect">
            <a:avLst/>
          </a:prstGeom>
          <a:noFill/>
        </p:spPr>
        <p:txBody>
          <a:bodyPr wrap="none" lIns="146304" tIns="73152" rIns="146304" bIns="73152" rtlCol="0">
            <a:spAutoFit/>
          </a:bodyPr>
          <a:lstStyle/>
          <a:p>
            <a:pPr marL="365760" indent="-365760">
              <a:buFont typeface="+mj-lt"/>
              <a:buAutoNum type="arabicPeriod"/>
            </a:pPr>
            <a:r>
              <a:rPr lang="en-US" sz="1900" b="1" dirty="0" smtClean="0"/>
              <a:t>Types of nucleic acids</a:t>
            </a:r>
          </a:p>
          <a:p>
            <a:pPr marL="228600" indent="-228600">
              <a:buFont typeface="+mj-lt"/>
              <a:buAutoNum type="alphaLcPeriod"/>
            </a:pPr>
            <a:r>
              <a:rPr lang="en-US" sz="1200" b="1" dirty="0" smtClean="0"/>
              <a:t>DNA: In </a:t>
            </a:r>
            <a:r>
              <a:rPr lang="en-US" sz="1200" b="1" dirty="0" smtClean="0"/>
              <a:t>nucleus but some in the mitochondria  </a:t>
            </a:r>
            <a:endParaRPr lang="en-US" sz="1200" b="1" dirty="0" smtClean="0"/>
          </a:p>
          <a:p>
            <a:pPr marL="960120" lvl="1" indent="-228600">
              <a:buFont typeface="Arial" pitchFamily="34" charset="0"/>
              <a:buChar char="•"/>
            </a:pPr>
            <a:r>
              <a:rPr lang="en-US" sz="1200" b="1" dirty="0" smtClean="0"/>
              <a:t>Replicated to form copy of DNA in cell division; </a:t>
            </a:r>
          </a:p>
          <a:p>
            <a:pPr marL="960120" lvl="1" indent="-228600">
              <a:buFont typeface="Arial" pitchFamily="34" charset="0"/>
              <a:buChar char="•"/>
            </a:pPr>
            <a:r>
              <a:rPr lang="en-US" sz="1200" b="1" dirty="0" smtClean="0"/>
              <a:t>Transcribed to form RNA</a:t>
            </a:r>
          </a:p>
          <a:p>
            <a:pPr marL="228600" indent="-228600">
              <a:buFont typeface="+mj-lt"/>
              <a:buAutoNum type="alphaLcPeriod"/>
            </a:pPr>
            <a:r>
              <a:rPr lang="en-US" sz="1200" b="1" dirty="0" smtClean="0"/>
              <a:t>RNA: In nucleus and </a:t>
            </a:r>
            <a:r>
              <a:rPr lang="en-US" sz="1200" b="1" dirty="0" smtClean="0"/>
              <a:t>mitochondria </a:t>
            </a:r>
            <a:r>
              <a:rPr lang="en-US" sz="1200" b="1" dirty="0" smtClean="0"/>
              <a:t>and cytoplasm.  </a:t>
            </a:r>
          </a:p>
          <a:p>
            <a:pPr marL="960120" lvl="1" indent="-228600">
              <a:buFont typeface="Arial" pitchFamily="34" charset="0"/>
              <a:buChar char="•"/>
            </a:pPr>
            <a:r>
              <a:rPr lang="en-US" sz="1200" b="1" dirty="0" err="1" smtClean="0"/>
              <a:t>rRNA</a:t>
            </a:r>
            <a:r>
              <a:rPr lang="en-US" sz="1200" b="1" dirty="0" smtClean="0"/>
              <a:t> – ribosomal RNA for ribosome for translation of mRNA to form protein</a:t>
            </a:r>
          </a:p>
          <a:p>
            <a:pPr marL="960120" lvl="1" indent="-228600">
              <a:buFont typeface="Arial" pitchFamily="34" charset="0"/>
              <a:buChar char="•"/>
            </a:pPr>
            <a:r>
              <a:rPr lang="en-US" sz="1200" b="1" dirty="0" smtClean="0"/>
              <a:t>mRNA – messenger RNA translated to from protein</a:t>
            </a:r>
          </a:p>
          <a:p>
            <a:pPr marL="960120" lvl="1" indent="-228600">
              <a:buFont typeface="Arial" pitchFamily="34" charset="0"/>
              <a:buChar char="•"/>
            </a:pPr>
            <a:r>
              <a:rPr lang="en-US" sz="1200" b="1" dirty="0" err="1" smtClean="0"/>
              <a:t>miRNA</a:t>
            </a:r>
            <a:r>
              <a:rPr lang="en-US" sz="1200" b="1" dirty="0" smtClean="0"/>
              <a:t> – microRNA chemically processed to a for than can bind to mRNA and inhibit translation or to DNA and alter transcription </a:t>
            </a:r>
            <a:endParaRPr lang="en-US" sz="1200" b="1" dirty="0"/>
          </a:p>
        </p:txBody>
      </p:sp>
      <p:grpSp>
        <p:nvGrpSpPr>
          <p:cNvPr id="191" name="Group 190"/>
          <p:cNvGrpSpPr/>
          <p:nvPr/>
        </p:nvGrpSpPr>
        <p:grpSpPr>
          <a:xfrm>
            <a:off x="3639968" y="4643215"/>
            <a:ext cx="2160530" cy="1780099"/>
            <a:chOff x="2758120" y="1685364"/>
            <a:chExt cx="2741521" cy="2258789"/>
          </a:xfrm>
        </p:grpSpPr>
        <p:grpSp>
          <p:nvGrpSpPr>
            <p:cNvPr id="192" name="Group 191"/>
            <p:cNvGrpSpPr/>
            <p:nvPr/>
          </p:nvGrpSpPr>
          <p:grpSpPr>
            <a:xfrm flipV="1">
              <a:off x="2758120" y="1685364"/>
              <a:ext cx="2741521" cy="2239682"/>
              <a:chOff x="1295400" y="2254250"/>
              <a:chExt cx="1905000" cy="2239682"/>
            </a:xfrm>
          </p:grpSpPr>
          <p:sp>
            <p:nvSpPr>
              <p:cNvPr id="208" name="Oval 207"/>
              <p:cNvSpPr/>
              <p:nvPr/>
            </p:nvSpPr>
            <p:spPr>
              <a:xfrm>
                <a:off x="1507991" y="3477932"/>
                <a:ext cx="1447800" cy="1016000"/>
              </a:xfrm>
              <a:prstGeom prst="ellipse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295400" y="2254250"/>
                <a:ext cx="1905000" cy="1504950"/>
              </a:xfrm>
              <a:prstGeom prst="ellipse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3" name="Freeform 192"/>
            <p:cNvSpPr/>
            <p:nvPr/>
          </p:nvSpPr>
          <p:spPr>
            <a:xfrm rot="1787736" flipV="1">
              <a:off x="3833415" y="2274276"/>
              <a:ext cx="340114" cy="400243"/>
            </a:xfrm>
            <a:custGeom>
              <a:avLst/>
              <a:gdLst>
                <a:gd name="connsiteX0" fmla="*/ 1170741 w 1657629"/>
                <a:gd name="connsiteY0" fmla="*/ 118765 h 1893098"/>
                <a:gd name="connsiteX1" fmla="*/ 1004486 w 1657629"/>
                <a:gd name="connsiteY1" fmla="*/ 11 h 1893098"/>
                <a:gd name="connsiteX2" fmla="*/ 909484 w 1657629"/>
                <a:gd name="connsiteY2" fmla="*/ 112827 h 1893098"/>
                <a:gd name="connsiteX3" fmla="*/ 814481 w 1657629"/>
                <a:gd name="connsiteY3" fmla="*/ 302832 h 1893098"/>
                <a:gd name="connsiteX4" fmla="*/ 719479 w 1657629"/>
                <a:gd name="connsiteY4" fmla="*/ 510650 h 1893098"/>
                <a:gd name="connsiteX5" fmla="*/ 677915 w 1657629"/>
                <a:gd name="connsiteY5" fmla="*/ 623466 h 1893098"/>
                <a:gd name="connsiteX6" fmla="*/ 576975 w 1657629"/>
                <a:gd name="connsiteY6" fmla="*/ 730344 h 1893098"/>
                <a:gd name="connsiteX7" fmla="*/ 565099 w 1657629"/>
                <a:gd name="connsiteY7" fmla="*/ 819409 h 1893098"/>
                <a:gd name="connsiteX8" fmla="*/ 517598 w 1657629"/>
                <a:gd name="connsiteY8" fmla="*/ 872848 h 1893098"/>
                <a:gd name="connsiteX9" fmla="*/ 766980 w 1657629"/>
                <a:gd name="connsiteY9" fmla="*/ 872848 h 1893098"/>
                <a:gd name="connsiteX10" fmla="*/ 879795 w 1657629"/>
                <a:gd name="connsiteY10" fmla="*/ 724406 h 1893098"/>
                <a:gd name="connsiteX11" fmla="*/ 671977 w 1657629"/>
                <a:gd name="connsiteY11" fmla="*/ 623466 h 1893098"/>
                <a:gd name="connsiteX12" fmla="*/ 553224 w 1657629"/>
                <a:gd name="connsiteY12" fmla="*/ 534401 h 1893098"/>
                <a:gd name="connsiteX13" fmla="*/ 398845 w 1657629"/>
                <a:gd name="connsiteY13" fmla="*/ 457211 h 1893098"/>
                <a:gd name="connsiteX14" fmla="*/ 196964 w 1657629"/>
                <a:gd name="connsiteY14" fmla="*/ 457211 h 1893098"/>
                <a:gd name="connsiteX15" fmla="*/ 107899 w 1657629"/>
                <a:gd name="connsiteY15" fmla="*/ 617528 h 1893098"/>
                <a:gd name="connsiteX16" fmla="*/ 256341 w 1657629"/>
                <a:gd name="connsiteY16" fmla="*/ 813471 h 1893098"/>
                <a:gd name="connsiteX17" fmla="*/ 416658 w 1657629"/>
                <a:gd name="connsiteY17" fmla="*/ 961913 h 1893098"/>
                <a:gd name="connsiteX18" fmla="*/ 594788 w 1657629"/>
                <a:gd name="connsiteY18" fmla="*/ 1098479 h 1893098"/>
                <a:gd name="connsiteX19" fmla="*/ 683853 w 1657629"/>
                <a:gd name="connsiteY19" fmla="*/ 1187544 h 1893098"/>
                <a:gd name="connsiteX20" fmla="*/ 701666 w 1657629"/>
                <a:gd name="connsiteY20" fmla="*/ 1264733 h 1893098"/>
                <a:gd name="connsiteX21" fmla="*/ 576975 w 1657629"/>
                <a:gd name="connsiteY21" fmla="*/ 1347861 h 1893098"/>
                <a:gd name="connsiteX22" fmla="*/ 428533 w 1657629"/>
                <a:gd name="connsiteY22" fmla="*/ 1478489 h 1893098"/>
                <a:gd name="connsiteX23" fmla="*/ 357281 w 1657629"/>
                <a:gd name="connsiteY23" fmla="*/ 1543804 h 1893098"/>
                <a:gd name="connsiteX24" fmla="*/ 280092 w 1657629"/>
                <a:gd name="connsiteY24" fmla="*/ 1579430 h 1893098"/>
                <a:gd name="connsiteX25" fmla="*/ 303842 w 1657629"/>
                <a:gd name="connsiteY25" fmla="*/ 1668494 h 1893098"/>
                <a:gd name="connsiteX26" fmla="*/ 416658 w 1657629"/>
                <a:gd name="connsiteY26" fmla="*/ 1775372 h 1893098"/>
                <a:gd name="connsiteX27" fmla="*/ 535411 w 1657629"/>
                <a:gd name="connsiteY27" fmla="*/ 1888188 h 1893098"/>
                <a:gd name="connsiteX28" fmla="*/ 642289 w 1657629"/>
                <a:gd name="connsiteY28" fmla="*/ 1603180 h 1893098"/>
                <a:gd name="connsiteX29" fmla="*/ 677915 w 1657629"/>
                <a:gd name="connsiteY29" fmla="*/ 1531928 h 1893098"/>
                <a:gd name="connsiteX30" fmla="*/ 707603 w 1657629"/>
                <a:gd name="connsiteY30" fmla="*/ 1401300 h 1893098"/>
                <a:gd name="connsiteX31" fmla="*/ 654164 w 1657629"/>
                <a:gd name="connsiteY31" fmla="*/ 1318172 h 1893098"/>
                <a:gd name="connsiteX32" fmla="*/ 404782 w 1657629"/>
                <a:gd name="connsiteY32" fmla="*/ 1270671 h 1893098"/>
                <a:gd name="connsiteX33" fmla="*/ 244466 w 1657629"/>
                <a:gd name="connsiteY33" fmla="*/ 1193481 h 1893098"/>
                <a:gd name="connsiteX34" fmla="*/ 196964 w 1657629"/>
                <a:gd name="connsiteY34" fmla="*/ 1092541 h 1893098"/>
                <a:gd name="connsiteX35" fmla="*/ 262279 w 1657629"/>
                <a:gd name="connsiteY35" fmla="*/ 1039102 h 1893098"/>
                <a:gd name="connsiteX36" fmla="*/ 357281 w 1657629"/>
                <a:gd name="connsiteY36" fmla="*/ 908474 h 1893098"/>
                <a:gd name="connsiteX37" fmla="*/ 440408 w 1657629"/>
                <a:gd name="connsiteY37" fmla="*/ 843159 h 1893098"/>
                <a:gd name="connsiteX38" fmla="*/ 440408 w 1657629"/>
                <a:gd name="connsiteY38" fmla="*/ 760032 h 1893098"/>
                <a:gd name="connsiteX39" fmla="*/ 416658 w 1657629"/>
                <a:gd name="connsiteY39" fmla="*/ 665030 h 1893098"/>
                <a:gd name="connsiteX40" fmla="*/ 381032 w 1657629"/>
                <a:gd name="connsiteY40" fmla="*/ 564089 h 1893098"/>
                <a:gd name="connsiteX41" fmla="*/ 487910 w 1657629"/>
                <a:gd name="connsiteY41" fmla="*/ 558152 h 1893098"/>
                <a:gd name="connsiteX42" fmla="*/ 553224 w 1657629"/>
                <a:gd name="connsiteY42" fmla="*/ 546276 h 1893098"/>
                <a:gd name="connsiteX43" fmla="*/ 434471 w 1657629"/>
                <a:gd name="connsiteY43" fmla="*/ 403772 h 1893098"/>
                <a:gd name="connsiteX44" fmla="*/ 333530 w 1657629"/>
                <a:gd name="connsiteY44" fmla="*/ 237518 h 1893098"/>
                <a:gd name="connsiteX45" fmla="*/ 286029 w 1657629"/>
                <a:gd name="connsiteY45" fmla="*/ 118765 h 1893098"/>
                <a:gd name="connsiteX46" fmla="*/ 238528 w 1657629"/>
                <a:gd name="connsiteY46" fmla="*/ 65326 h 1893098"/>
                <a:gd name="connsiteX47" fmla="*/ 149463 w 1657629"/>
                <a:gd name="connsiteY47" fmla="*/ 29700 h 1893098"/>
                <a:gd name="connsiteX48" fmla="*/ 48523 w 1657629"/>
                <a:gd name="connsiteY48" fmla="*/ 41575 h 1893098"/>
                <a:gd name="connsiteX49" fmla="*/ 1021 w 1657629"/>
                <a:gd name="connsiteY49" fmla="*/ 130640 h 1893098"/>
                <a:gd name="connsiteX50" fmla="*/ 90086 w 1657629"/>
                <a:gd name="connsiteY50" fmla="*/ 290957 h 1893098"/>
                <a:gd name="connsiteX51" fmla="*/ 202902 w 1657629"/>
                <a:gd name="connsiteY51" fmla="*/ 409710 h 1893098"/>
                <a:gd name="connsiteX52" fmla="*/ 274154 w 1657629"/>
                <a:gd name="connsiteY52" fmla="*/ 445336 h 1893098"/>
                <a:gd name="connsiteX53" fmla="*/ 375094 w 1657629"/>
                <a:gd name="connsiteY53" fmla="*/ 380022 h 1893098"/>
                <a:gd name="connsiteX54" fmla="*/ 481972 w 1657629"/>
                <a:gd name="connsiteY54" fmla="*/ 308770 h 1893098"/>
                <a:gd name="connsiteX55" fmla="*/ 493847 w 1657629"/>
                <a:gd name="connsiteY55" fmla="*/ 190017 h 1893098"/>
                <a:gd name="connsiteX56" fmla="*/ 547286 w 1657629"/>
                <a:gd name="connsiteY56" fmla="*/ 83139 h 1893098"/>
                <a:gd name="connsiteX57" fmla="*/ 612601 w 1657629"/>
                <a:gd name="connsiteY57" fmla="*/ 17824 h 1893098"/>
                <a:gd name="connsiteX58" fmla="*/ 707603 w 1657629"/>
                <a:gd name="connsiteY58" fmla="*/ 11887 h 1893098"/>
                <a:gd name="connsiteX59" fmla="*/ 784793 w 1657629"/>
                <a:gd name="connsiteY59" fmla="*/ 124702 h 1893098"/>
                <a:gd name="connsiteX60" fmla="*/ 915421 w 1657629"/>
                <a:gd name="connsiteY60" fmla="*/ 356271 h 1893098"/>
                <a:gd name="connsiteX61" fmla="*/ 968860 w 1657629"/>
                <a:gd name="connsiteY61" fmla="*/ 445336 h 1893098"/>
                <a:gd name="connsiteX62" fmla="*/ 1057925 w 1657629"/>
                <a:gd name="connsiteY62" fmla="*/ 528463 h 1893098"/>
                <a:gd name="connsiteX63" fmla="*/ 1141053 w 1657629"/>
                <a:gd name="connsiteY63" fmla="*/ 516588 h 1893098"/>
                <a:gd name="connsiteX64" fmla="*/ 1265743 w 1657629"/>
                <a:gd name="connsiteY64" fmla="*/ 403772 h 1893098"/>
                <a:gd name="connsiteX65" fmla="*/ 1331058 w 1657629"/>
                <a:gd name="connsiteY65" fmla="*/ 296894 h 1893098"/>
                <a:gd name="connsiteX66" fmla="*/ 1372621 w 1657629"/>
                <a:gd name="connsiteY66" fmla="*/ 172204 h 1893098"/>
                <a:gd name="connsiteX67" fmla="*/ 1414185 w 1657629"/>
                <a:gd name="connsiteY67" fmla="*/ 65326 h 1893098"/>
                <a:gd name="connsiteX68" fmla="*/ 1461686 w 1657629"/>
                <a:gd name="connsiteY68" fmla="*/ 29700 h 1893098"/>
                <a:gd name="connsiteX69" fmla="*/ 1509188 w 1657629"/>
                <a:gd name="connsiteY69" fmla="*/ 11887 h 1893098"/>
                <a:gd name="connsiteX70" fmla="*/ 1598253 w 1657629"/>
                <a:gd name="connsiteY70" fmla="*/ 65326 h 1893098"/>
                <a:gd name="connsiteX71" fmla="*/ 1657629 w 1657629"/>
                <a:gd name="connsiteY71" fmla="*/ 106889 h 1893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1657629" h="1893098">
                  <a:moveTo>
                    <a:pt x="1170741" y="118765"/>
                  </a:moveTo>
                  <a:cubicBezTo>
                    <a:pt x="1109385" y="59883"/>
                    <a:pt x="1048029" y="1001"/>
                    <a:pt x="1004486" y="11"/>
                  </a:cubicBezTo>
                  <a:cubicBezTo>
                    <a:pt x="960943" y="-979"/>
                    <a:pt x="941151" y="62357"/>
                    <a:pt x="909484" y="112827"/>
                  </a:cubicBezTo>
                  <a:cubicBezTo>
                    <a:pt x="877817" y="163297"/>
                    <a:pt x="846148" y="236528"/>
                    <a:pt x="814481" y="302832"/>
                  </a:cubicBezTo>
                  <a:cubicBezTo>
                    <a:pt x="782814" y="369136"/>
                    <a:pt x="742240" y="457211"/>
                    <a:pt x="719479" y="510650"/>
                  </a:cubicBezTo>
                  <a:cubicBezTo>
                    <a:pt x="696718" y="564089"/>
                    <a:pt x="701666" y="586850"/>
                    <a:pt x="677915" y="623466"/>
                  </a:cubicBezTo>
                  <a:cubicBezTo>
                    <a:pt x="654164" y="660082"/>
                    <a:pt x="595778" y="697687"/>
                    <a:pt x="576975" y="730344"/>
                  </a:cubicBezTo>
                  <a:cubicBezTo>
                    <a:pt x="558172" y="763001"/>
                    <a:pt x="574995" y="795658"/>
                    <a:pt x="565099" y="819409"/>
                  </a:cubicBezTo>
                  <a:cubicBezTo>
                    <a:pt x="555203" y="843160"/>
                    <a:pt x="483951" y="863942"/>
                    <a:pt x="517598" y="872848"/>
                  </a:cubicBezTo>
                  <a:cubicBezTo>
                    <a:pt x="551245" y="881754"/>
                    <a:pt x="706614" y="897588"/>
                    <a:pt x="766980" y="872848"/>
                  </a:cubicBezTo>
                  <a:cubicBezTo>
                    <a:pt x="827346" y="848108"/>
                    <a:pt x="895629" y="765970"/>
                    <a:pt x="879795" y="724406"/>
                  </a:cubicBezTo>
                  <a:cubicBezTo>
                    <a:pt x="863961" y="682842"/>
                    <a:pt x="726405" y="655133"/>
                    <a:pt x="671977" y="623466"/>
                  </a:cubicBezTo>
                  <a:cubicBezTo>
                    <a:pt x="617549" y="591799"/>
                    <a:pt x="598746" y="562110"/>
                    <a:pt x="553224" y="534401"/>
                  </a:cubicBezTo>
                  <a:cubicBezTo>
                    <a:pt x="507702" y="506692"/>
                    <a:pt x="458222" y="470076"/>
                    <a:pt x="398845" y="457211"/>
                  </a:cubicBezTo>
                  <a:cubicBezTo>
                    <a:pt x="339468" y="444346"/>
                    <a:pt x="245455" y="430492"/>
                    <a:pt x="196964" y="457211"/>
                  </a:cubicBezTo>
                  <a:cubicBezTo>
                    <a:pt x="148473" y="483930"/>
                    <a:pt x="98003" y="558151"/>
                    <a:pt x="107899" y="617528"/>
                  </a:cubicBezTo>
                  <a:cubicBezTo>
                    <a:pt x="117795" y="676905"/>
                    <a:pt x="204881" y="756074"/>
                    <a:pt x="256341" y="813471"/>
                  </a:cubicBezTo>
                  <a:cubicBezTo>
                    <a:pt x="307801" y="870869"/>
                    <a:pt x="360250" y="914412"/>
                    <a:pt x="416658" y="961913"/>
                  </a:cubicBezTo>
                  <a:cubicBezTo>
                    <a:pt x="473066" y="1009414"/>
                    <a:pt x="550256" y="1060874"/>
                    <a:pt x="594788" y="1098479"/>
                  </a:cubicBezTo>
                  <a:cubicBezTo>
                    <a:pt x="639320" y="1136084"/>
                    <a:pt x="666040" y="1159835"/>
                    <a:pt x="683853" y="1187544"/>
                  </a:cubicBezTo>
                  <a:cubicBezTo>
                    <a:pt x="701666" y="1215253"/>
                    <a:pt x="719479" y="1238014"/>
                    <a:pt x="701666" y="1264733"/>
                  </a:cubicBezTo>
                  <a:cubicBezTo>
                    <a:pt x="683853" y="1291452"/>
                    <a:pt x="622497" y="1312235"/>
                    <a:pt x="576975" y="1347861"/>
                  </a:cubicBezTo>
                  <a:cubicBezTo>
                    <a:pt x="531453" y="1383487"/>
                    <a:pt x="465149" y="1445832"/>
                    <a:pt x="428533" y="1478489"/>
                  </a:cubicBezTo>
                  <a:cubicBezTo>
                    <a:pt x="391917" y="1511146"/>
                    <a:pt x="382021" y="1526981"/>
                    <a:pt x="357281" y="1543804"/>
                  </a:cubicBezTo>
                  <a:cubicBezTo>
                    <a:pt x="332541" y="1560627"/>
                    <a:pt x="288998" y="1558648"/>
                    <a:pt x="280092" y="1579430"/>
                  </a:cubicBezTo>
                  <a:cubicBezTo>
                    <a:pt x="271186" y="1600212"/>
                    <a:pt x="281081" y="1635837"/>
                    <a:pt x="303842" y="1668494"/>
                  </a:cubicBezTo>
                  <a:cubicBezTo>
                    <a:pt x="326603" y="1701151"/>
                    <a:pt x="416658" y="1775372"/>
                    <a:pt x="416658" y="1775372"/>
                  </a:cubicBezTo>
                  <a:cubicBezTo>
                    <a:pt x="455253" y="1811988"/>
                    <a:pt x="497806" y="1916887"/>
                    <a:pt x="535411" y="1888188"/>
                  </a:cubicBezTo>
                  <a:cubicBezTo>
                    <a:pt x="573016" y="1859489"/>
                    <a:pt x="618538" y="1662557"/>
                    <a:pt x="642289" y="1603180"/>
                  </a:cubicBezTo>
                  <a:cubicBezTo>
                    <a:pt x="666040" y="1543803"/>
                    <a:pt x="667029" y="1565575"/>
                    <a:pt x="677915" y="1531928"/>
                  </a:cubicBezTo>
                  <a:cubicBezTo>
                    <a:pt x="688801" y="1498281"/>
                    <a:pt x="711561" y="1436926"/>
                    <a:pt x="707603" y="1401300"/>
                  </a:cubicBezTo>
                  <a:cubicBezTo>
                    <a:pt x="703645" y="1365674"/>
                    <a:pt x="704634" y="1339943"/>
                    <a:pt x="654164" y="1318172"/>
                  </a:cubicBezTo>
                  <a:cubicBezTo>
                    <a:pt x="603694" y="1296401"/>
                    <a:pt x="473065" y="1291453"/>
                    <a:pt x="404782" y="1270671"/>
                  </a:cubicBezTo>
                  <a:cubicBezTo>
                    <a:pt x="336499" y="1249889"/>
                    <a:pt x="279102" y="1223169"/>
                    <a:pt x="244466" y="1193481"/>
                  </a:cubicBezTo>
                  <a:cubicBezTo>
                    <a:pt x="209830" y="1163793"/>
                    <a:pt x="193995" y="1118271"/>
                    <a:pt x="196964" y="1092541"/>
                  </a:cubicBezTo>
                  <a:cubicBezTo>
                    <a:pt x="199933" y="1066811"/>
                    <a:pt x="235560" y="1069780"/>
                    <a:pt x="262279" y="1039102"/>
                  </a:cubicBezTo>
                  <a:cubicBezTo>
                    <a:pt x="288998" y="1008424"/>
                    <a:pt x="327593" y="941131"/>
                    <a:pt x="357281" y="908474"/>
                  </a:cubicBezTo>
                  <a:cubicBezTo>
                    <a:pt x="386969" y="875817"/>
                    <a:pt x="426554" y="867899"/>
                    <a:pt x="440408" y="843159"/>
                  </a:cubicBezTo>
                  <a:cubicBezTo>
                    <a:pt x="454262" y="818419"/>
                    <a:pt x="444366" y="789720"/>
                    <a:pt x="440408" y="760032"/>
                  </a:cubicBezTo>
                  <a:cubicBezTo>
                    <a:pt x="436450" y="730344"/>
                    <a:pt x="426554" y="697687"/>
                    <a:pt x="416658" y="665030"/>
                  </a:cubicBezTo>
                  <a:cubicBezTo>
                    <a:pt x="406762" y="632373"/>
                    <a:pt x="369157" y="581902"/>
                    <a:pt x="381032" y="564089"/>
                  </a:cubicBezTo>
                  <a:cubicBezTo>
                    <a:pt x="392907" y="546276"/>
                    <a:pt x="459211" y="561121"/>
                    <a:pt x="487910" y="558152"/>
                  </a:cubicBezTo>
                  <a:cubicBezTo>
                    <a:pt x="516609" y="555183"/>
                    <a:pt x="562130" y="572006"/>
                    <a:pt x="553224" y="546276"/>
                  </a:cubicBezTo>
                  <a:cubicBezTo>
                    <a:pt x="544318" y="520546"/>
                    <a:pt x="471087" y="455232"/>
                    <a:pt x="434471" y="403772"/>
                  </a:cubicBezTo>
                  <a:cubicBezTo>
                    <a:pt x="397855" y="352312"/>
                    <a:pt x="358270" y="285019"/>
                    <a:pt x="333530" y="237518"/>
                  </a:cubicBezTo>
                  <a:cubicBezTo>
                    <a:pt x="308790" y="190017"/>
                    <a:pt x="301863" y="147464"/>
                    <a:pt x="286029" y="118765"/>
                  </a:cubicBezTo>
                  <a:cubicBezTo>
                    <a:pt x="270195" y="90066"/>
                    <a:pt x="261289" y="80170"/>
                    <a:pt x="238528" y="65326"/>
                  </a:cubicBezTo>
                  <a:cubicBezTo>
                    <a:pt x="215767" y="50482"/>
                    <a:pt x="181130" y="33658"/>
                    <a:pt x="149463" y="29700"/>
                  </a:cubicBezTo>
                  <a:cubicBezTo>
                    <a:pt x="117796" y="25742"/>
                    <a:pt x="73263" y="24752"/>
                    <a:pt x="48523" y="41575"/>
                  </a:cubicBezTo>
                  <a:cubicBezTo>
                    <a:pt x="23783" y="58398"/>
                    <a:pt x="-5906" y="89076"/>
                    <a:pt x="1021" y="130640"/>
                  </a:cubicBezTo>
                  <a:cubicBezTo>
                    <a:pt x="7948" y="172204"/>
                    <a:pt x="56439" y="244445"/>
                    <a:pt x="90086" y="290957"/>
                  </a:cubicBezTo>
                  <a:cubicBezTo>
                    <a:pt x="123733" y="337469"/>
                    <a:pt x="172224" y="383980"/>
                    <a:pt x="202902" y="409710"/>
                  </a:cubicBezTo>
                  <a:cubicBezTo>
                    <a:pt x="233580" y="435440"/>
                    <a:pt x="245455" y="450284"/>
                    <a:pt x="274154" y="445336"/>
                  </a:cubicBezTo>
                  <a:cubicBezTo>
                    <a:pt x="302853" y="440388"/>
                    <a:pt x="375094" y="380022"/>
                    <a:pt x="375094" y="380022"/>
                  </a:cubicBezTo>
                  <a:cubicBezTo>
                    <a:pt x="409730" y="357261"/>
                    <a:pt x="462180" y="340437"/>
                    <a:pt x="481972" y="308770"/>
                  </a:cubicBezTo>
                  <a:cubicBezTo>
                    <a:pt x="501764" y="277103"/>
                    <a:pt x="482961" y="227622"/>
                    <a:pt x="493847" y="190017"/>
                  </a:cubicBezTo>
                  <a:cubicBezTo>
                    <a:pt x="504733" y="152412"/>
                    <a:pt x="527494" y="111838"/>
                    <a:pt x="547286" y="83139"/>
                  </a:cubicBezTo>
                  <a:cubicBezTo>
                    <a:pt x="567078" y="54440"/>
                    <a:pt x="585882" y="29699"/>
                    <a:pt x="612601" y="17824"/>
                  </a:cubicBezTo>
                  <a:cubicBezTo>
                    <a:pt x="639320" y="5949"/>
                    <a:pt x="678904" y="-5926"/>
                    <a:pt x="707603" y="11887"/>
                  </a:cubicBezTo>
                  <a:cubicBezTo>
                    <a:pt x="736302" y="29700"/>
                    <a:pt x="750157" y="67305"/>
                    <a:pt x="784793" y="124702"/>
                  </a:cubicBezTo>
                  <a:cubicBezTo>
                    <a:pt x="819429" y="182099"/>
                    <a:pt x="884743" y="302832"/>
                    <a:pt x="915421" y="356271"/>
                  </a:cubicBezTo>
                  <a:cubicBezTo>
                    <a:pt x="946099" y="409710"/>
                    <a:pt x="945109" y="416637"/>
                    <a:pt x="968860" y="445336"/>
                  </a:cubicBezTo>
                  <a:cubicBezTo>
                    <a:pt x="992611" y="474035"/>
                    <a:pt x="1029226" y="516588"/>
                    <a:pt x="1057925" y="528463"/>
                  </a:cubicBezTo>
                  <a:cubicBezTo>
                    <a:pt x="1086624" y="540338"/>
                    <a:pt x="1106417" y="537370"/>
                    <a:pt x="1141053" y="516588"/>
                  </a:cubicBezTo>
                  <a:cubicBezTo>
                    <a:pt x="1175689" y="495806"/>
                    <a:pt x="1234076" y="440388"/>
                    <a:pt x="1265743" y="403772"/>
                  </a:cubicBezTo>
                  <a:cubicBezTo>
                    <a:pt x="1297410" y="367156"/>
                    <a:pt x="1313245" y="335489"/>
                    <a:pt x="1331058" y="296894"/>
                  </a:cubicBezTo>
                  <a:cubicBezTo>
                    <a:pt x="1348871" y="258299"/>
                    <a:pt x="1358767" y="210799"/>
                    <a:pt x="1372621" y="172204"/>
                  </a:cubicBezTo>
                  <a:cubicBezTo>
                    <a:pt x="1386475" y="133609"/>
                    <a:pt x="1399341" y="89077"/>
                    <a:pt x="1414185" y="65326"/>
                  </a:cubicBezTo>
                  <a:cubicBezTo>
                    <a:pt x="1429029" y="41575"/>
                    <a:pt x="1445852" y="38607"/>
                    <a:pt x="1461686" y="29700"/>
                  </a:cubicBezTo>
                  <a:cubicBezTo>
                    <a:pt x="1477520" y="20793"/>
                    <a:pt x="1486427" y="5949"/>
                    <a:pt x="1509188" y="11887"/>
                  </a:cubicBezTo>
                  <a:cubicBezTo>
                    <a:pt x="1531949" y="17825"/>
                    <a:pt x="1573513" y="49492"/>
                    <a:pt x="1598253" y="65326"/>
                  </a:cubicBezTo>
                  <a:cubicBezTo>
                    <a:pt x="1622993" y="81160"/>
                    <a:pt x="1640311" y="94024"/>
                    <a:pt x="1657629" y="106889"/>
                  </a:cubicBezTo>
                </a:path>
              </a:pathLst>
            </a:custGeom>
            <a:ln>
              <a:solidFill>
                <a:srgbClr val="002060"/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 rot="19812264" flipH="1" flipV="1">
              <a:off x="4088606" y="2258095"/>
              <a:ext cx="323768" cy="421917"/>
            </a:xfrm>
            <a:custGeom>
              <a:avLst/>
              <a:gdLst>
                <a:gd name="connsiteX0" fmla="*/ 1170741 w 1657629"/>
                <a:gd name="connsiteY0" fmla="*/ 118765 h 1893098"/>
                <a:gd name="connsiteX1" fmla="*/ 1004486 w 1657629"/>
                <a:gd name="connsiteY1" fmla="*/ 11 h 1893098"/>
                <a:gd name="connsiteX2" fmla="*/ 909484 w 1657629"/>
                <a:gd name="connsiteY2" fmla="*/ 112827 h 1893098"/>
                <a:gd name="connsiteX3" fmla="*/ 814481 w 1657629"/>
                <a:gd name="connsiteY3" fmla="*/ 302832 h 1893098"/>
                <a:gd name="connsiteX4" fmla="*/ 719479 w 1657629"/>
                <a:gd name="connsiteY4" fmla="*/ 510650 h 1893098"/>
                <a:gd name="connsiteX5" fmla="*/ 677915 w 1657629"/>
                <a:gd name="connsiteY5" fmla="*/ 623466 h 1893098"/>
                <a:gd name="connsiteX6" fmla="*/ 576975 w 1657629"/>
                <a:gd name="connsiteY6" fmla="*/ 730344 h 1893098"/>
                <a:gd name="connsiteX7" fmla="*/ 565099 w 1657629"/>
                <a:gd name="connsiteY7" fmla="*/ 819409 h 1893098"/>
                <a:gd name="connsiteX8" fmla="*/ 517598 w 1657629"/>
                <a:gd name="connsiteY8" fmla="*/ 872848 h 1893098"/>
                <a:gd name="connsiteX9" fmla="*/ 766980 w 1657629"/>
                <a:gd name="connsiteY9" fmla="*/ 872848 h 1893098"/>
                <a:gd name="connsiteX10" fmla="*/ 879795 w 1657629"/>
                <a:gd name="connsiteY10" fmla="*/ 724406 h 1893098"/>
                <a:gd name="connsiteX11" fmla="*/ 671977 w 1657629"/>
                <a:gd name="connsiteY11" fmla="*/ 623466 h 1893098"/>
                <a:gd name="connsiteX12" fmla="*/ 553224 w 1657629"/>
                <a:gd name="connsiteY12" fmla="*/ 534401 h 1893098"/>
                <a:gd name="connsiteX13" fmla="*/ 398845 w 1657629"/>
                <a:gd name="connsiteY13" fmla="*/ 457211 h 1893098"/>
                <a:gd name="connsiteX14" fmla="*/ 196964 w 1657629"/>
                <a:gd name="connsiteY14" fmla="*/ 457211 h 1893098"/>
                <a:gd name="connsiteX15" fmla="*/ 107899 w 1657629"/>
                <a:gd name="connsiteY15" fmla="*/ 617528 h 1893098"/>
                <a:gd name="connsiteX16" fmla="*/ 256341 w 1657629"/>
                <a:gd name="connsiteY16" fmla="*/ 813471 h 1893098"/>
                <a:gd name="connsiteX17" fmla="*/ 416658 w 1657629"/>
                <a:gd name="connsiteY17" fmla="*/ 961913 h 1893098"/>
                <a:gd name="connsiteX18" fmla="*/ 594788 w 1657629"/>
                <a:gd name="connsiteY18" fmla="*/ 1098479 h 1893098"/>
                <a:gd name="connsiteX19" fmla="*/ 683853 w 1657629"/>
                <a:gd name="connsiteY19" fmla="*/ 1187544 h 1893098"/>
                <a:gd name="connsiteX20" fmla="*/ 701666 w 1657629"/>
                <a:gd name="connsiteY20" fmla="*/ 1264733 h 1893098"/>
                <a:gd name="connsiteX21" fmla="*/ 576975 w 1657629"/>
                <a:gd name="connsiteY21" fmla="*/ 1347861 h 1893098"/>
                <a:gd name="connsiteX22" fmla="*/ 428533 w 1657629"/>
                <a:gd name="connsiteY22" fmla="*/ 1478489 h 1893098"/>
                <a:gd name="connsiteX23" fmla="*/ 357281 w 1657629"/>
                <a:gd name="connsiteY23" fmla="*/ 1543804 h 1893098"/>
                <a:gd name="connsiteX24" fmla="*/ 280092 w 1657629"/>
                <a:gd name="connsiteY24" fmla="*/ 1579430 h 1893098"/>
                <a:gd name="connsiteX25" fmla="*/ 303842 w 1657629"/>
                <a:gd name="connsiteY25" fmla="*/ 1668494 h 1893098"/>
                <a:gd name="connsiteX26" fmla="*/ 416658 w 1657629"/>
                <a:gd name="connsiteY26" fmla="*/ 1775372 h 1893098"/>
                <a:gd name="connsiteX27" fmla="*/ 535411 w 1657629"/>
                <a:gd name="connsiteY27" fmla="*/ 1888188 h 1893098"/>
                <a:gd name="connsiteX28" fmla="*/ 642289 w 1657629"/>
                <a:gd name="connsiteY28" fmla="*/ 1603180 h 1893098"/>
                <a:gd name="connsiteX29" fmla="*/ 677915 w 1657629"/>
                <a:gd name="connsiteY29" fmla="*/ 1531928 h 1893098"/>
                <a:gd name="connsiteX30" fmla="*/ 707603 w 1657629"/>
                <a:gd name="connsiteY30" fmla="*/ 1401300 h 1893098"/>
                <a:gd name="connsiteX31" fmla="*/ 654164 w 1657629"/>
                <a:gd name="connsiteY31" fmla="*/ 1318172 h 1893098"/>
                <a:gd name="connsiteX32" fmla="*/ 404782 w 1657629"/>
                <a:gd name="connsiteY32" fmla="*/ 1270671 h 1893098"/>
                <a:gd name="connsiteX33" fmla="*/ 244466 w 1657629"/>
                <a:gd name="connsiteY33" fmla="*/ 1193481 h 1893098"/>
                <a:gd name="connsiteX34" fmla="*/ 196964 w 1657629"/>
                <a:gd name="connsiteY34" fmla="*/ 1092541 h 1893098"/>
                <a:gd name="connsiteX35" fmla="*/ 262279 w 1657629"/>
                <a:gd name="connsiteY35" fmla="*/ 1039102 h 1893098"/>
                <a:gd name="connsiteX36" fmla="*/ 357281 w 1657629"/>
                <a:gd name="connsiteY36" fmla="*/ 908474 h 1893098"/>
                <a:gd name="connsiteX37" fmla="*/ 440408 w 1657629"/>
                <a:gd name="connsiteY37" fmla="*/ 843159 h 1893098"/>
                <a:gd name="connsiteX38" fmla="*/ 440408 w 1657629"/>
                <a:gd name="connsiteY38" fmla="*/ 760032 h 1893098"/>
                <a:gd name="connsiteX39" fmla="*/ 416658 w 1657629"/>
                <a:gd name="connsiteY39" fmla="*/ 665030 h 1893098"/>
                <a:gd name="connsiteX40" fmla="*/ 381032 w 1657629"/>
                <a:gd name="connsiteY40" fmla="*/ 564089 h 1893098"/>
                <a:gd name="connsiteX41" fmla="*/ 487910 w 1657629"/>
                <a:gd name="connsiteY41" fmla="*/ 558152 h 1893098"/>
                <a:gd name="connsiteX42" fmla="*/ 553224 w 1657629"/>
                <a:gd name="connsiteY42" fmla="*/ 546276 h 1893098"/>
                <a:gd name="connsiteX43" fmla="*/ 434471 w 1657629"/>
                <a:gd name="connsiteY43" fmla="*/ 403772 h 1893098"/>
                <a:gd name="connsiteX44" fmla="*/ 333530 w 1657629"/>
                <a:gd name="connsiteY44" fmla="*/ 237518 h 1893098"/>
                <a:gd name="connsiteX45" fmla="*/ 286029 w 1657629"/>
                <a:gd name="connsiteY45" fmla="*/ 118765 h 1893098"/>
                <a:gd name="connsiteX46" fmla="*/ 238528 w 1657629"/>
                <a:gd name="connsiteY46" fmla="*/ 65326 h 1893098"/>
                <a:gd name="connsiteX47" fmla="*/ 149463 w 1657629"/>
                <a:gd name="connsiteY47" fmla="*/ 29700 h 1893098"/>
                <a:gd name="connsiteX48" fmla="*/ 48523 w 1657629"/>
                <a:gd name="connsiteY48" fmla="*/ 41575 h 1893098"/>
                <a:gd name="connsiteX49" fmla="*/ 1021 w 1657629"/>
                <a:gd name="connsiteY49" fmla="*/ 130640 h 1893098"/>
                <a:gd name="connsiteX50" fmla="*/ 90086 w 1657629"/>
                <a:gd name="connsiteY50" fmla="*/ 290957 h 1893098"/>
                <a:gd name="connsiteX51" fmla="*/ 202902 w 1657629"/>
                <a:gd name="connsiteY51" fmla="*/ 409710 h 1893098"/>
                <a:gd name="connsiteX52" fmla="*/ 274154 w 1657629"/>
                <a:gd name="connsiteY52" fmla="*/ 445336 h 1893098"/>
                <a:gd name="connsiteX53" fmla="*/ 375094 w 1657629"/>
                <a:gd name="connsiteY53" fmla="*/ 380022 h 1893098"/>
                <a:gd name="connsiteX54" fmla="*/ 481972 w 1657629"/>
                <a:gd name="connsiteY54" fmla="*/ 308770 h 1893098"/>
                <a:gd name="connsiteX55" fmla="*/ 493847 w 1657629"/>
                <a:gd name="connsiteY55" fmla="*/ 190017 h 1893098"/>
                <a:gd name="connsiteX56" fmla="*/ 547286 w 1657629"/>
                <a:gd name="connsiteY56" fmla="*/ 83139 h 1893098"/>
                <a:gd name="connsiteX57" fmla="*/ 612601 w 1657629"/>
                <a:gd name="connsiteY57" fmla="*/ 17824 h 1893098"/>
                <a:gd name="connsiteX58" fmla="*/ 707603 w 1657629"/>
                <a:gd name="connsiteY58" fmla="*/ 11887 h 1893098"/>
                <a:gd name="connsiteX59" fmla="*/ 784793 w 1657629"/>
                <a:gd name="connsiteY59" fmla="*/ 124702 h 1893098"/>
                <a:gd name="connsiteX60" fmla="*/ 915421 w 1657629"/>
                <a:gd name="connsiteY60" fmla="*/ 356271 h 1893098"/>
                <a:gd name="connsiteX61" fmla="*/ 968860 w 1657629"/>
                <a:gd name="connsiteY61" fmla="*/ 445336 h 1893098"/>
                <a:gd name="connsiteX62" fmla="*/ 1057925 w 1657629"/>
                <a:gd name="connsiteY62" fmla="*/ 528463 h 1893098"/>
                <a:gd name="connsiteX63" fmla="*/ 1141053 w 1657629"/>
                <a:gd name="connsiteY63" fmla="*/ 516588 h 1893098"/>
                <a:gd name="connsiteX64" fmla="*/ 1265743 w 1657629"/>
                <a:gd name="connsiteY64" fmla="*/ 403772 h 1893098"/>
                <a:gd name="connsiteX65" fmla="*/ 1331058 w 1657629"/>
                <a:gd name="connsiteY65" fmla="*/ 296894 h 1893098"/>
                <a:gd name="connsiteX66" fmla="*/ 1372621 w 1657629"/>
                <a:gd name="connsiteY66" fmla="*/ 172204 h 1893098"/>
                <a:gd name="connsiteX67" fmla="*/ 1414185 w 1657629"/>
                <a:gd name="connsiteY67" fmla="*/ 65326 h 1893098"/>
                <a:gd name="connsiteX68" fmla="*/ 1461686 w 1657629"/>
                <a:gd name="connsiteY68" fmla="*/ 29700 h 1893098"/>
                <a:gd name="connsiteX69" fmla="*/ 1509188 w 1657629"/>
                <a:gd name="connsiteY69" fmla="*/ 11887 h 1893098"/>
                <a:gd name="connsiteX70" fmla="*/ 1598253 w 1657629"/>
                <a:gd name="connsiteY70" fmla="*/ 65326 h 1893098"/>
                <a:gd name="connsiteX71" fmla="*/ 1657629 w 1657629"/>
                <a:gd name="connsiteY71" fmla="*/ 106889 h 1893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1657629" h="1893098">
                  <a:moveTo>
                    <a:pt x="1170741" y="118765"/>
                  </a:moveTo>
                  <a:cubicBezTo>
                    <a:pt x="1109385" y="59883"/>
                    <a:pt x="1048029" y="1001"/>
                    <a:pt x="1004486" y="11"/>
                  </a:cubicBezTo>
                  <a:cubicBezTo>
                    <a:pt x="960943" y="-979"/>
                    <a:pt x="941151" y="62357"/>
                    <a:pt x="909484" y="112827"/>
                  </a:cubicBezTo>
                  <a:cubicBezTo>
                    <a:pt x="877817" y="163297"/>
                    <a:pt x="846148" y="236528"/>
                    <a:pt x="814481" y="302832"/>
                  </a:cubicBezTo>
                  <a:cubicBezTo>
                    <a:pt x="782814" y="369136"/>
                    <a:pt x="742240" y="457211"/>
                    <a:pt x="719479" y="510650"/>
                  </a:cubicBezTo>
                  <a:cubicBezTo>
                    <a:pt x="696718" y="564089"/>
                    <a:pt x="701666" y="586850"/>
                    <a:pt x="677915" y="623466"/>
                  </a:cubicBezTo>
                  <a:cubicBezTo>
                    <a:pt x="654164" y="660082"/>
                    <a:pt x="595778" y="697687"/>
                    <a:pt x="576975" y="730344"/>
                  </a:cubicBezTo>
                  <a:cubicBezTo>
                    <a:pt x="558172" y="763001"/>
                    <a:pt x="574995" y="795658"/>
                    <a:pt x="565099" y="819409"/>
                  </a:cubicBezTo>
                  <a:cubicBezTo>
                    <a:pt x="555203" y="843160"/>
                    <a:pt x="483951" y="863942"/>
                    <a:pt x="517598" y="872848"/>
                  </a:cubicBezTo>
                  <a:cubicBezTo>
                    <a:pt x="551245" y="881754"/>
                    <a:pt x="706614" y="897588"/>
                    <a:pt x="766980" y="872848"/>
                  </a:cubicBezTo>
                  <a:cubicBezTo>
                    <a:pt x="827346" y="848108"/>
                    <a:pt x="895629" y="765970"/>
                    <a:pt x="879795" y="724406"/>
                  </a:cubicBezTo>
                  <a:cubicBezTo>
                    <a:pt x="863961" y="682842"/>
                    <a:pt x="726405" y="655133"/>
                    <a:pt x="671977" y="623466"/>
                  </a:cubicBezTo>
                  <a:cubicBezTo>
                    <a:pt x="617549" y="591799"/>
                    <a:pt x="598746" y="562110"/>
                    <a:pt x="553224" y="534401"/>
                  </a:cubicBezTo>
                  <a:cubicBezTo>
                    <a:pt x="507702" y="506692"/>
                    <a:pt x="458222" y="470076"/>
                    <a:pt x="398845" y="457211"/>
                  </a:cubicBezTo>
                  <a:cubicBezTo>
                    <a:pt x="339468" y="444346"/>
                    <a:pt x="245455" y="430492"/>
                    <a:pt x="196964" y="457211"/>
                  </a:cubicBezTo>
                  <a:cubicBezTo>
                    <a:pt x="148473" y="483930"/>
                    <a:pt x="98003" y="558151"/>
                    <a:pt x="107899" y="617528"/>
                  </a:cubicBezTo>
                  <a:cubicBezTo>
                    <a:pt x="117795" y="676905"/>
                    <a:pt x="204881" y="756074"/>
                    <a:pt x="256341" y="813471"/>
                  </a:cubicBezTo>
                  <a:cubicBezTo>
                    <a:pt x="307801" y="870869"/>
                    <a:pt x="360250" y="914412"/>
                    <a:pt x="416658" y="961913"/>
                  </a:cubicBezTo>
                  <a:cubicBezTo>
                    <a:pt x="473066" y="1009414"/>
                    <a:pt x="550256" y="1060874"/>
                    <a:pt x="594788" y="1098479"/>
                  </a:cubicBezTo>
                  <a:cubicBezTo>
                    <a:pt x="639320" y="1136084"/>
                    <a:pt x="666040" y="1159835"/>
                    <a:pt x="683853" y="1187544"/>
                  </a:cubicBezTo>
                  <a:cubicBezTo>
                    <a:pt x="701666" y="1215253"/>
                    <a:pt x="719479" y="1238014"/>
                    <a:pt x="701666" y="1264733"/>
                  </a:cubicBezTo>
                  <a:cubicBezTo>
                    <a:pt x="683853" y="1291452"/>
                    <a:pt x="622497" y="1312235"/>
                    <a:pt x="576975" y="1347861"/>
                  </a:cubicBezTo>
                  <a:cubicBezTo>
                    <a:pt x="531453" y="1383487"/>
                    <a:pt x="465149" y="1445832"/>
                    <a:pt x="428533" y="1478489"/>
                  </a:cubicBezTo>
                  <a:cubicBezTo>
                    <a:pt x="391917" y="1511146"/>
                    <a:pt x="382021" y="1526981"/>
                    <a:pt x="357281" y="1543804"/>
                  </a:cubicBezTo>
                  <a:cubicBezTo>
                    <a:pt x="332541" y="1560627"/>
                    <a:pt x="288998" y="1558648"/>
                    <a:pt x="280092" y="1579430"/>
                  </a:cubicBezTo>
                  <a:cubicBezTo>
                    <a:pt x="271186" y="1600212"/>
                    <a:pt x="281081" y="1635837"/>
                    <a:pt x="303842" y="1668494"/>
                  </a:cubicBezTo>
                  <a:cubicBezTo>
                    <a:pt x="326603" y="1701151"/>
                    <a:pt x="416658" y="1775372"/>
                    <a:pt x="416658" y="1775372"/>
                  </a:cubicBezTo>
                  <a:cubicBezTo>
                    <a:pt x="455253" y="1811988"/>
                    <a:pt x="497806" y="1916887"/>
                    <a:pt x="535411" y="1888188"/>
                  </a:cubicBezTo>
                  <a:cubicBezTo>
                    <a:pt x="573016" y="1859489"/>
                    <a:pt x="618538" y="1662557"/>
                    <a:pt x="642289" y="1603180"/>
                  </a:cubicBezTo>
                  <a:cubicBezTo>
                    <a:pt x="666040" y="1543803"/>
                    <a:pt x="667029" y="1565575"/>
                    <a:pt x="677915" y="1531928"/>
                  </a:cubicBezTo>
                  <a:cubicBezTo>
                    <a:pt x="688801" y="1498281"/>
                    <a:pt x="711561" y="1436926"/>
                    <a:pt x="707603" y="1401300"/>
                  </a:cubicBezTo>
                  <a:cubicBezTo>
                    <a:pt x="703645" y="1365674"/>
                    <a:pt x="704634" y="1339943"/>
                    <a:pt x="654164" y="1318172"/>
                  </a:cubicBezTo>
                  <a:cubicBezTo>
                    <a:pt x="603694" y="1296401"/>
                    <a:pt x="473065" y="1291453"/>
                    <a:pt x="404782" y="1270671"/>
                  </a:cubicBezTo>
                  <a:cubicBezTo>
                    <a:pt x="336499" y="1249889"/>
                    <a:pt x="279102" y="1223169"/>
                    <a:pt x="244466" y="1193481"/>
                  </a:cubicBezTo>
                  <a:cubicBezTo>
                    <a:pt x="209830" y="1163793"/>
                    <a:pt x="193995" y="1118271"/>
                    <a:pt x="196964" y="1092541"/>
                  </a:cubicBezTo>
                  <a:cubicBezTo>
                    <a:pt x="199933" y="1066811"/>
                    <a:pt x="235560" y="1069780"/>
                    <a:pt x="262279" y="1039102"/>
                  </a:cubicBezTo>
                  <a:cubicBezTo>
                    <a:pt x="288998" y="1008424"/>
                    <a:pt x="327593" y="941131"/>
                    <a:pt x="357281" y="908474"/>
                  </a:cubicBezTo>
                  <a:cubicBezTo>
                    <a:pt x="386969" y="875817"/>
                    <a:pt x="426554" y="867899"/>
                    <a:pt x="440408" y="843159"/>
                  </a:cubicBezTo>
                  <a:cubicBezTo>
                    <a:pt x="454262" y="818419"/>
                    <a:pt x="444366" y="789720"/>
                    <a:pt x="440408" y="760032"/>
                  </a:cubicBezTo>
                  <a:cubicBezTo>
                    <a:pt x="436450" y="730344"/>
                    <a:pt x="426554" y="697687"/>
                    <a:pt x="416658" y="665030"/>
                  </a:cubicBezTo>
                  <a:cubicBezTo>
                    <a:pt x="406762" y="632373"/>
                    <a:pt x="369157" y="581902"/>
                    <a:pt x="381032" y="564089"/>
                  </a:cubicBezTo>
                  <a:cubicBezTo>
                    <a:pt x="392907" y="546276"/>
                    <a:pt x="459211" y="561121"/>
                    <a:pt x="487910" y="558152"/>
                  </a:cubicBezTo>
                  <a:cubicBezTo>
                    <a:pt x="516609" y="555183"/>
                    <a:pt x="562130" y="572006"/>
                    <a:pt x="553224" y="546276"/>
                  </a:cubicBezTo>
                  <a:cubicBezTo>
                    <a:pt x="544318" y="520546"/>
                    <a:pt x="471087" y="455232"/>
                    <a:pt x="434471" y="403772"/>
                  </a:cubicBezTo>
                  <a:cubicBezTo>
                    <a:pt x="397855" y="352312"/>
                    <a:pt x="358270" y="285019"/>
                    <a:pt x="333530" y="237518"/>
                  </a:cubicBezTo>
                  <a:cubicBezTo>
                    <a:pt x="308790" y="190017"/>
                    <a:pt x="301863" y="147464"/>
                    <a:pt x="286029" y="118765"/>
                  </a:cubicBezTo>
                  <a:cubicBezTo>
                    <a:pt x="270195" y="90066"/>
                    <a:pt x="261289" y="80170"/>
                    <a:pt x="238528" y="65326"/>
                  </a:cubicBezTo>
                  <a:cubicBezTo>
                    <a:pt x="215767" y="50482"/>
                    <a:pt x="181130" y="33658"/>
                    <a:pt x="149463" y="29700"/>
                  </a:cubicBezTo>
                  <a:cubicBezTo>
                    <a:pt x="117796" y="25742"/>
                    <a:pt x="73263" y="24752"/>
                    <a:pt x="48523" y="41575"/>
                  </a:cubicBezTo>
                  <a:cubicBezTo>
                    <a:pt x="23783" y="58398"/>
                    <a:pt x="-5906" y="89076"/>
                    <a:pt x="1021" y="130640"/>
                  </a:cubicBezTo>
                  <a:cubicBezTo>
                    <a:pt x="7948" y="172204"/>
                    <a:pt x="56439" y="244445"/>
                    <a:pt x="90086" y="290957"/>
                  </a:cubicBezTo>
                  <a:cubicBezTo>
                    <a:pt x="123733" y="337469"/>
                    <a:pt x="172224" y="383980"/>
                    <a:pt x="202902" y="409710"/>
                  </a:cubicBezTo>
                  <a:cubicBezTo>
                    <a:pt x="233580" y="435440"/>
                    <a:pt x="245455" y="450284"/>
                    <a:pt x="274154" y="445336"/>
                  </a:cubicBezTo>
                  <a:cubicBezTo>
                    <a:pt x="302853" y="440388"/>
                    <a:pt x="375094" y="380022"/>
                    <a:pt x="375094" y="380022"/>
                  </a:cubicBezTo>
                  <a:cubicBezTo>
                    <a:pt x="409730" y="357261"/>
                    <a:pt x="462180" y="340437"/>
                    <a:pt x="481972" y="308770"/>
                  </a:cubicBezTo>
                  <a:cubicBezTo>
                    <a:pt x="501764" y="277103"/>
                    <a:pt x="482961" y="227622"/>
                    <a:pt x="493847" y="190017"/>
                  </a:cubicBezTo>
                  <a:cubicBezTo>
                    <a:pt x="504733" y="152412"/>
                    <a:pt x="527494" y="111838"/>
                    <a:pt x="547286" y="83139"/>
                  </a:cubicBezTo>
                  <a:cubicBezTo>
                    <a:pt x="567078" y="54440"/>
                    <a:pt x="585882" y="29699"/>
                    <a:pt x="612601" y="17824"/>
                  </a:cubicBezTo>
                  <a:cubicBezTo>
                    <a:pt x="639320" y="5949"/>
                    <a:pt x="678904" y="-5926"/>
                    <a:pt x="707603" y="11887"/>
                  </a:cubicBezTo>
                  <a:cubicBezTo>
                    <a:pt x="736302" y="29700"/>
                    <a:pt x="750157" y="67305"/>
                    <a:pt x="784793" y="124702"/>
                  </a:cubicBezTo>
                  <a:cubicBezTo>
                    <a:pt x="819429" y="182099"/>
                    <a:pt x="884743" y="302832"/>
                    <a:pt x="915421" y="356271"/>
                  </a:cubicBezTo>
                  <a:cubicBezTo>
                    <a:pt x="946099" y="409710"/>
                    <a:pt x="945109" y="416637"/>
                    <a:pt x="968860" y="445336"/>
                  </a:cubicBezTo>
                  <a:cubicBezTo>
                    <a:pt x="992611" y="474035"/>
                    <a:pt x="1029226" y="516588"/>
                    <a:pt x="1057925" y="528463"/>
                  </a:cubicBezTo>
                  <a:cubicBezTo>
                    <a:pt x="1086624" y="540338"/>
                    <a:pt x="1106417" y="537370"/>
                    <a:pt x="1141053" y="516588"/>
                  </a:cubicBezTo>
                  <a:cubicBezTo>
                    <a:pt x="1175689" y="495806"/>
                    <a:pt x="1234076" y="440388"/>
                    <a:pt x="1265743" y="403772"/>
                  </a:cubicBezTo>
                  <a:cubicBezTo>
                    <a:pt x="1297410" y="367156"/>
                    <a:pt x="1313245" y="335489"/>
                    <a:pt x="1331058" y="296894"/>
                  </a:cubicBezTo>
                  <a:cubicBezTo>
                    <a:pt x="1348871" y="258299"/>
                    <a:pt x="1358767" y="210799"/>
                    <a:pt x="1372621" y="172204"/>
                  </a:cubicBezTo>
                  <a:cubicBezTo>
                    <a:pt x="1386475" y="133609"/>
                    <a:pt x="1399341" y="89077"/>
                    <a:pt x="1414185" y="65326"/>
                  </a:cubicBezTo>
                  <a:cubicBezTo>
                    <a:pt x="1429029" y="41575"/>
                    <a:pt x="1445852" y="38607"/>
                    <a:pt x="1461686" y="29700"/>
                  </a:cubicBezTo>
                  <a:cubicBezTo>
                    <a:pt x="1477520" y="20793"/>
                    <a:pt x="1486427" y="5949"/>
                    <a:pt x="1509188" y="11887"/>
                  </a:cubicBezTo>
                  <a:cubicBezTo>
                    <a:pt x="1531949" y="17825"/>
                    <a:pt x="1573513" y="49492"/>
                    <a:pt x="1598253" y="65326"/>
                  </a:cubicBezTo>
                  <a:cubicBezTo>
                    <a:pt x="1622993" y="81160"/>
                    <a:pt x="1640311" y="94024"/>
                    <a:pt x="1657629" y="106889"/>
                  </a:cubicBezTo>
                </a:path>
              </a:pathLst>
            </a:custGeom>
            <a:ln>
              <a:solidFill>
                <a:srgbClr val="002060"/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3600450" y="2216228"/>
              <a:ext cx="990600" cy="45719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4132114" y="1734401"/>
              <a:ext cx="645207" cy="4686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40s</a:t>
              </a:r>
              <a:endParaRPr lang="en-US" sz="1800" dirty="0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3985969" y="3475503"/>
              <a:ext cx="645207" cy="4686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6</a:t>
              </a:r>
              <a:r>
                <a:rPr lang="en-US" sz="1800" dirty="0" smtClean="0"/>
                <a:t>0s</a:t>
              </a:r>
              <a:endParaRPr lang="en-US" sz="1800" dirty="0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3366170" y="2594067"/>
              <a:ext cx="522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tRNA</a:t>
              </a:r>
              <a:endParaRPr lang="en-US" sz="1200" dirty="0" smtClean="0"/>
            </a:p>
            <a:p>
              <a:r>
                <a:rPr lang="en-US" sz="1200" dirty="0" smtClean="0"/>
                <a:t>P site</a:t>
              </a:r>
              <a:endParaRPr lang="en-US" sz="1200" dirty="0"/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4383116" y="2578140"/>
              <a:ext cx="5324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tRNA</a:t>
              </a:r>
              <a:endParaRPr lang="en-US" sz="1200" dirty="0" smtClean="0"/>
            </a:p>
            <a:p>
              <a:r>
                <a:rPr lang="en-US" sz="1200" dirty="0" smtClean="0"/>
                <a:t>A site</a:t>
              </a:r>
              <a:endParaRPr lang="en-US" sz="1200" dirty="0"/>
            </a:p>
          </p:txBody>
        </p:sp>
        <p:sp>
          <p:nvSpPr>
            <p:cNvPr id="202" name="Oval 201"/>
            <p:cNvSpPr/>
            <p:nvPr/>
          </p:nvSpPr>
          <p:spPr>
            <a:xfrm>
              <a:off x="4021582" y="2706879"/>
              <a:ext cx="107297" cy="107297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3309399" y="3097530"/>
              <a:ext cx="871152" cy="8201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growing</a:t>
              </a:r>
            </a:p>
            <a:p>
              <a:r>
                <a:rPr lang="en-US" sz="1200" dirty="0" smtClean="0"/>
                <a:t>peptide</a:t>
              </a:r>
              <a:r>
                <a:rPr lang="en-US" sz="1200" dirty="0"/>
                <a:t/>
              </a:r>
              <a:br>
                <a:rPr lang="en-US" sz="1200" dirty="0"/>
              </a:br>
              <a:r>
                <a:rPr lang="en-US" sz="1200" dirty="0" smtClean="0"/>
                <a:t>protein</a:t>
              </a:r>
              <a:endParaRPr lang="en-US" sz="1200" dirty="0"/>
            </a:p>
          </p:txBody>
        </p:sp>
        <p:cxnSp>
          <p:nvCxnSpPr>
            <p:cNvPr id="204" name="Straight Arrow Connector 203"/>
            <p:cNvCxnSpPr/>
            <p:nvPr/>
          </p:nvCxnSpPr>
          <p:spPr>
            <a:xfrm flipV="1">
              <a:off x="3944349" y="2824899"/>
              <a:ext cx="118245" cy="272631"/>
            </a:xfrm>
            <a:prstGeom prst="straightConnector1">
              <a:avLst/>
            </a:prstGeom>
            <a:ln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TextBox 204"/>
            <p:cNvSpPr txBox="1"/>
            <p:nvPr/>
          </p:nvSpPr>
          <p:spPr>
            <a:xfrm>
              <a:off x="4348787" y="3035356"/>
              <a:ext cx="885179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incoming</a:t>
              </a:r>
            </a:p>
            <a:p>
              <a:pPr algn="ctr"/>
              <a:r>
                <a:rPr lang="en-US" sz="1200" dirty="0" smtClean="0"/>
                <a:t>amino acid</a:t>
              </a:r>
              <a:endParaRPr lang="en-US" sz="1200" dirty="0"/>
            </a:p>
          </p:txBody>
        </p:sp>
        <p:sp>
          <p:nvSpPr>
            <p:cNvPr id="206" name="Oval 205"/>
            <p:cNvSpPr>
              <a:spLocks noChangeAspect="1"/>
            </p:cNvSpPr>
            <p:nvPr/>
          </p:nvSpPr>
          <p:spPr>
            <a:xfrm>
              <a:off x="4175759" y="2721700"/>
              <a:ext cx="64008" cy="64008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7" name="Straight Arrow Connector 206"/>
            <p:cNvCxnSpPr/>
            <p:nvPr/>
          </p:nvCxnSpPr>
          <p:spPr>
            <a:xfrm flipH="1" flipV="1">
              <a:off x="4241400" y="2808972"/>
              <a:ext cx="118245" cy="272631"/>
            </a:xfrm>
            <a:prstGeom prst="straightConnector1">
              <a:avLst/>
            </a:prstGeom>
            <a:ln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0" name="TextBox 209"/>
          <p:cNvSpPr txBox="1"/>
          <p:nvPr/>
        </p:nvSpPr>
        <p:spPr>
          <a:xfrm>
            <a:off x="1517904" y="11593597"/>
            <a:ext cx="1318894" cy="3477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46304" tIns="73152" rIns="146304" bIns="73152" rtlCol="0">
            <a:spAutoFit/>
          </a:bodyPr>
          <a:lstStyle/>
          <a:p>
            <a:pPr algn="ctr"/>
            <a:r>
              <a:rPr lang="en-US" sz="1300" dirty="0" smtClean="0"/>
              <a:t>free ribosome</a:t>
            </a:r>
            <a:endParaRPr lang="en-US" sz="13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683257" y="10482426"/>
            <a:ext cx="373534" cy="316931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547101" y="10574037"/>
            <a:ext cx="1176062" cy="101956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757019" y="10495173"/>
            <a:ext cx="150084" cy="132777"/>
          </a:xfrm>
          <a:prstGeom prst="rect">
            <a:avLst/>
          </a:prstGeom>
          <a:noFill/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4032478" y="10233189"/>
            <a:ext cx="126939" cy="112301"/>
          </a:xfrm>
          <a:prstGeom prst="rect">
            <a:avLst/>
          </a:prstGeom>
          <a:noFill/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2" name="Straight Connector 211"/>
          <p:cNvCxnSpPr/>
          <p:nvPr/>
        </p:nvCxnSpPr>
        <p:spPr>
          <a:xfrm>
            <a:off x="869232" y="9337302"/>
            <a:ext cx="1365515" cy="5873"/>
          </a:xfrm>
          <a:prstGeom prst="line">
            <a:avLst/>
          </a:prstGeom>
          <a:ln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3" name="Rectangle 212"/>
          <p:cNvSpPr/>
          <p:nvPr/>
        </p:nvSpPr>
        <p:spPr>
          <a:xfrm>
            <a:off x="533843" y="9214188"/>
            <a:ext cx="41389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m</a:t>
            </a:r>
            <a:r>
              <a:rPr lang="en-US" sz="1000" b="1" baseline="30000" dirty="0" smtClean="0">
                <a:solidFill>
                  <a:srgbClr val="FF0000"/>
                </a:solidFill>
              </a:rPr>
              <a:t>7</a:t>
            </a:r>
            <a:r>
              <a:rPr lang="en-US" sz="1000" b="1" dirty="0" smtClean="0">
                <a:solidFill>
                  <a:srgbClr val="FF0000"/>
                </a:solidFill>
              </a:rPr>
              <a:t>G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1063898" y="9132783"/>
            <a:ext cx="310536" cy="235161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993265" y="9343175"/>
            <a:ext cx="435474" cy="313941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TextBox 215"/>
          <p:cNvSpPr txBox="1"/>
          <p:nvPr/>
        </p:nvSpPr>
        <p:spPr>
          <a:xfrm>
            <a:off x="345170" y="8819476"/>
            <a:ext cx="780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ER bound</a:t>
            </a:r>
          </a:p>
          <a:p>
            <a:r>
              <a:rPr lang="en-US" sz="1200" dirty="0" smtClean="0"/>
              <a:t>ribosome</a:t>
            </a:r>
            <a:endParaRPr lang="en-US" sz="1200" dirty="0"/>
          </a:p>
        </p:txBody>
      </p:sp>
      <p:sp>
        <p:nvSpPr>
          <p:cNvPr id="217" name="Freeform 216"/>
          <p:cNvSpPr/>
          <p:nvPr/>
        </p:nvSpPr>
        <p:spPr>
          <a:xfrm>
            <a:off x="1087681" y="9367944"/>
            <a:ext cx="166474" cy="354184"/>
          </a:xfrm>
          <a:custGeom>
            <a:avLst/>
            <a:gdLst>
              <a:gd name="connsiteX0" fmla="*/ 115226 w 115226"/>
              <a:gd name="connsiteY0" fmla="*/ 0 h 350974"/>
              <a:gd name="connsiteX1" fmla="*/ 26326 w 115226"/>
              <a:gd name="connsiteY1" fmla="*/ 114300 h 350974"/>
              <a:gd name="connsiteX2" fmla="*/ 926 w 115226"/>
              <a:gd name="connsiteY2" fmla="*/ 330200 h 350974"/>
              <a:gd name="connsiteX3" fmla="*/ 51726 w 115226"/>
              <a:gd name="connsiteY3" fmla="*/ 330200 h 350974"/>
              <a:gd name="connsiteX0" fmla="*/ 110155 w 110155"/>
              <a:gd name="connsiteY0" fmla="*/ 0 h 333763"/>
              <a:gd name="connsiteX1" fmla="*/ 21255 w 110155"/>
              <a:gd name="connsiteY1" fmla="*/ 114300 h 333763"/>
              <a:gd name="connsiteX2" fmla="*/ 1292 w 110155"/>
              <a:gd name="connsiteY2" fmla="*/ 258060 h 333763"/>
              <a:gd name="connsiteX3" fmla="*/ 46655 w 110155"/>
              <a:gd name="connsiteY3" fmla="*/ 330200 h 333763"/>
              <a:gd name="connsiteX0" fmla="*/ 109646 w 109646"/>
              <a:gd name="connsiteY0" fmla="*/ 0 h 320923"/>
              <a:gd name="connsiteX1" fmla="*/ 20746 w 109646"/>
              <a:gd name="connsiteY1" fmla="*/ 114300 h 320923"/>
              <a:gd name="connsiteX2" fmla="*/ 783 w 109646"/>
              <a:gd name="connsiteY2" fmla="*/ 258060 h 320923"/>
              <a:gd name="connsiteX3" fmla="*/ 37991 w 109646"/>
              <a:gd name="connsiteY3" fmla="*/ 316674 h 320923"/>
              <a:gd name="connsiteX0" fmla="*/ 104820 w 104820"/>
              <a:gd name="connsiteY0" fmla="*/ 0 h 318972"/>
              <a:gd name="connsiteX1" fmla="*/ 15920 w 104820"/>
              <a:gd name="connsiteY1" fmla="*/ 114300 h 318972"/>
              <a:gd name="connsiteX2" fmla="*/ 1393 w 104820"/>
              <a:gd name="connsiteY2" fmla="*/ 208464 h 318972"/>
              <a:gd name="connsiteX3" fmla="*/ 33165 w 104820"/>
              <a:gd name="connsiteY3" fmla="*/ 316674 h 318972"/>
              <a:gd name="connsiteX0" fmla="*/ 104425 w 104425"/>
              <a:gd name="connsiteY0" fmla="*/ 0 h 279463"/>
              <a:gd name="connsiteX1" fmla="*/ 15525 w 104425"/>
              <a:gd name="connsiteY1" fmla="*/ 114300 h 279463"/>
              <a:gd name="connsiteX2" fmla="*/ 998 w 104425"/>
              <a:gd name="connsiteY2" fmla="*/ 208464 h 279463"/>
              <a:gd name="connsiteX3" fmla="*/ 27334 w 104425"/>
              <a:gd name="connsiteY3" fmla="*/ 276095 h 27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425" h="279463">
                <a:moveTo>
                  <a:pt x="104425" y="0"/>
                </a:moveTo>
                <a:cubicBezTo>
                  <a:pt x="69500" y="29633"/>
                  <a:pt x="32763" y="79556"/>
                  <a:pt x="15525" y="114300"/>
                </a:cubicBezTo>
                <a:cubicBezTo>
                  <a:pt x="-1713" y="149044"/>
                  <a:pt x="-970" y="181498"/>
                  <a:pt x="998" y="208464"/>
                </a:cubicBezTo>
                <a:cubicBezTo>
                  <a:pt x="2966" y="235430"/>
                  <a:pt x="4050" y="294086"/>
                  <a:pt x="27334" y="276095"/>
                </a:cubicBezTo>
              </a:path>
            </a:pathLst>
          </a:custGeom>
          <a:ln w="190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ounded Rectangle 217"/>
          <p:cNvSpPr/>
          <p:nvPr/>
        </p:nvSpPr>
        <p:spPr>
          <a:xfrm>
            <a:off x="753890" y="9852932"/>
            <a:ext cx="1448085" cy="738273"/>
          </a:xfrm>
          <a:prstGeom prst="roundRect">
            <a:avLst/>
          </a:prstGeom>
          <a:solidFill>
            <a:srgbClr val="800080"/>
          </a:solidFill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ounded Rectangle 218"/>
          <p:cNvSpPr/>
          <p:nvPr/>
        </p:nvSpPr>
        <p:spPr>
          <a:xfrm>
            <a:off x="793620" y="9946108"/>
            <a:ext cx="1365099" cy="58845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0" name="Rectangle 219"/>
          <p:cNvSpPr/>
          <p:nvPr/>
        </p:nvSpPr>
        <p:spPr>
          <a:xfrm>
            <a:off x="1211002" y="9829525"/>
            <a:ext cx="184682" cy="13080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1285421" y="9791865"/>
            <a:ext cx="46970" cy="2236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Freeform 221"/>
          <p:cNvSpPr/>
          <p:nvPr/>
        </p:nvSpPr>
        <p:spPr>
          <a:xfrm>
            <a:off x="958298" y="9674429"/>
            <a:ext cx="212349" cy="104007"/>
          </a:xfrm>
          <a:custGeom>
            <a:avLst/>
            <a:gdLst>
              <a:gd name="connsiteX0" fmla="*/ 78006 w 212349"/>
              <a:gd name="connsiteY0" fmla="*/ 0 h 104007"/>
              <a:gd name="connsiteX1" fmla="*/ 134344 w 212349"/>
              <a:gd name="connsiteY1" fmla="*/ 43336 h 104007"/>
              <a:gd name="connsiteX2" fmla="*/ 164679 w 212349"/>
              <a:gd name="connsiteY2" fmla="*/ 78005 h 104007"/>
              <a:gd name="connsiteX3" fmla="*/ 177680 w 212349"/>
              <a:gd name="connsiteY3" fmla="*/ 26002 h 104007"/>
              <a:gd name="connsiteX4" fmla="*/ 212349 w 212349"/>
              <a:gd name="connsiteY4" fmla="*/ 43336 h 104007"/>
              <a:gd name="connsiteX5" fmla="*/ 195015 w 212349"/>
              <a:gd name="connsiteY5" fmla="*/ 91006 h 104007"/>
              <a:gd name="connsiteX6" fmla="*/ 121343 w 212349"/>
              <a:gd name="connsiteY6" fmla="*/ 104007 h 104007"/>
              <a:gd name="connsiteX7" fmla="*/ 0 w 212349"/>
              <a:gd name="connsiteY7" fmla="*/ 65005 h 104007"/>
              <a:gd name="connsiteX8" fmla="*/ 78006 w 212349"/>
              <a:gd name="connsiteY8" fmla="*/ 0 h 104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349" h="104007">
                <a:moveTo>
                  <a:pt x="78006" y="0"/>
                </a:moveTo>
                <a:lnTo>
                  <a:pt x="134344" y="43336"/>
                </a:lnTo>
                <a:lnTo>
                  <a:pt x="164679" y="78005"/>
                </a:lnTo>
                <a:lnTo>
                  <a:pt x="177680" y="26002"/>
                </a:lnTo>
                <a:lnTo>
                  <a:pt x="212349" y="43336"/>
                </a:lnTo>
                <a:lnTo>
                  <a:pt x="195015" y="91006"/>
                </a:lnTo>
                <a:lnTo>
                  <a:pt x="121343" y="104007"/>
                </a:lnTo>
                <a:lnTo>
                  <a:pt x="0" y="65005"/>
                </a:lnTo>
                <a:lnTo>
                  <a:pt x="78006" y="0"/>
                </a:lnTo>
                <a:close/>
              </a:path>
            </a:pathLst>
          </a:cu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reeform 222"/>
          <p:cNvSpPr/>
          <p:nvPr/>
        </p:nvSpPr>
        <p:spPr>
          <a:xfrm>
            <a:off x="997301" y="9722099"/>
            <a:ext cx="212349" cy="264353"/>
          </a:xfrm>
          <a:custGeom>
            <a:avLst/>
            <a:gdLst>
              <a:gd name="connsiteX0" fmla="*/ 0 w 212349"/>
              <a:gd name="connsiteY0" fmla="*/ 34669 h 264353"/>
              <a:gd name="connsiteX1" fmla="*/ 78006 w 212349"/>
              <a:gd name="connsiteY1" fmla="*/ 65005 h 264353"/>
              <a:gd name="connsiteX2" fmla="*/ 151678 w 212349"/>
              <a:gd name="connsiteY2" fmla="*/ 52004 h 264353"/>
              <a:gd name="connsiteX3" fmla="*/ 164679 w 212349"/>
              <a:gd name="connsiteY3" fmla="*/ 0 h 264353"/>
              <a:gd name="connsiteX4" fmla="*/ 208015 w 212349"/>
              <a:gd name="connsiteY4" fmla="*/ 86673 h 264353"/>
              <a:gd name="connsiteX5" fmla="*/ 212349 w 212349"/>
              <a:gd name="connsiteY5" fmla="*/ 264353 h 264353"/>
              <a:gd name="connsiteX6" fmla="*/ 56338 w 212349"/>
              <a:gd name="connsiteY6" fmla="*/ 255685 h 264353"/>
              <a:gd name="connsiteX7" fmla="*/ 78006 w 212349"/>
              <a:gd name="connsiteY7" fmla="*/ 95340 h 264353"/>
              <a:gd name="connsiteX8" fmla="*/ 0 w 212349"/>
              <a:gd name="connsiteY8" fmla="*/ 34669 h 26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349" h="264353">
                <a:moveTo>
                  <a:pt x="0" y="34669"/>
                </a:moveTo>
                <a:lnTo>
                  <a:pt x="78006" y="65005"/>
                </a:lnTo>
                <a:lnTo>
                  <a:pt x="151678" y="52004"/>
                </a:lnTo>
                <a:lnTo>
                  <a:pt x="164679" y="0"/>
                </a:lnTo>
                <a:lnTo>
                  <a:pt x="208015" y="86673"/>
                </a:lnTo>
                <a:lnTo>
                  <a:pt x="212349" y="264353"/>
                </a:lnTo>
                <a:lnTo>
                  <a:pt x="56338" y="255685"/>
                </a:lnTo>
                <a:lnTo>
                  <a:pt x="78006" y="95340"/>
                </a:lnTo>
                <a:lnTo>
                  <a:pt x="0" y="34669"/>
                </a:lnTo>
                <a:close/>
              </a:path>
            </a:pathLst>
          </a:cu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Freeform 223"/>
          <p:cNvSpPr/>
          <p:nvPr/>
        </p:nvSpPr>
        <p:spPr>
          <a:xfrm>
            <a:off x="957284" y="9735100"/>
            <a:ext cx="362051" cy="533039"/>
          </a:xfrm>
          <a:custGeom>
            <a:avLst/>
            <a:gdLst>
              <a:gd name="connsiteX0" fmla="*/ 235031 w 362051"/>
              <a:gd name="connsiteY0" fmla="*/ 0 h 533039"/>
              <a:gd name="connsiteX1" fmla="*/ 252366 w 362051"/>
              <a:gd name="connsiteY1" fmla="*/ 34669 h 533039"/>
              <a:gd name="connsiteX2" fmla="*/ 278368 w 362051"/>
              <a:gd name="connsiteY2" fmla="*/ 52004 h 533039"/>
              <a:gd name="connsiteX3" fmla="*/ 308704 w 362051"/>
              <a:gd name="connsiteY3" fmla="*/ 60671 h 533039"/>
              <a:gd name="connsiteX4" fmla="*/ 339039 w 362051"/>
              <a:gd name="connsiteY4" fmla="*/ 65005 h 533039"/>
              <a:gd name="connsiteX5" fmla="*/ 352040 w 362051"/>
              <a:gd name="connsiteY5" fmla="*/ 73672 h 533039"/>
              <a:gd name="connsiteX6" fmla="*/ 352040 w 362051"/>
              <a:gd name="connsiteY6" fmla="*/ 138677 h 533039"/>
              <a:gd name="connsiteX7" fmla="*/ 339039 w 362051"/>
              <a:gd name="connsiteY7" fmla="*/ 238351 h 533039"/>
              <a:gd name="connsiteX8" fmla="*/ 326038 w 362051"/>
              <a:gd name="connsiteY8" fmla="*/ 264352 h 533039"/>
              <a:gd name="connsiteX9" fmla="*/ 304370 w 362051"/>
              <a:gd name="connsiteY9" fmla="*/ 281687 h 533039"/>
              <a:gd name="connsiteX10" fmla="*/ 295703 w 362051"/>
              <a:gd name="connsiteY10" fmla="*/ 294688 h 533039"/>
              <a:gd name="connsiteX11" fmla="*/ 282702 w 362051"/>
              <a:gd name="connsiteY11" fmla="*/ 299022 h 533039"/>
              <a:gd name="connsiteX12" fmla="*/ 269701 w 362051"/>
              <a:gd name="connsiteY12" fmla="*/ 307689 h 533039"/>
              <a:gd name="connsiteX13" fmla="*/ 230698 w 362051"/>
              <a:gd name="connsiteY13" fmla="*/ 316356 h 533039"/>
              <a:gd name="connsiteX14" fmla="*/ 213363 w 362051"/>
              <a:gd name="connsiteY14" fmla="*/ 320690 h 533039"/>
              <a:gd name="connsiteX15" fmla="*/ 187361 w 362051"/>
              <a:gd name="connsiteY15" fmla="*/ 329357 h 533039"/>
              <a:gd name="connsiteX16" fmla="*/ 178694 w 362051"/>
              <a:gd name="connsiteY16" fmla="*/ 342358 h 533039"/>
              <a:gd name="connsiteX17" fmla="*/ 170027 w 362051"/>
              <a:gd name="connsiteY17" fmla="*/ 368360 h 533039"/>
              <a:gd name="connsiteX18" fmla="*/ 178694 w 362051"/>
              <a:gd name="connsiteY18" fmla="*/ 416030 h 533039"/>
              <a:gd name="connsiteX19" fmla="*/ 187361 w 362051"/>
              <a:gd name="connsiteY19" fmla="*/ 424698 h 533039"/>
              <a:gd name="connsiteX20" fmla="*/ 200362 w 362051"/>
              <a:gd name="connsiteY20" fmla="*/ 433365 h 533039"/>
              <a:gd name="connsiteX21" fmla="*/ 226364 w 362051"/>
              <a:gd name="connsiteY21" fmla="*/ 416030 h 533039"/>
              <a:gd name="connsiteX22" fmla="*/ 252366 w 362051"/>
              <a:gd name="connsiteY22" fmla="*/ 398696 h 533039"/>
              <a:gd name="connsiteX23" fmla="*/ 282702 w 362051"/>
              <a:gd name="connsiteY23" fmla="*/ 407363 h 533039"/>
              <a:gd name="connsiteX24" fmla="*/ 295703 w 362051"/>
              <a:gd name="connsiteY24" fmla="*/ 416030 h 533039"/>
              <a:gd name="connsiteX25" fmla="*/ 300036 w 362051"/>
              <a:gd name="connsiteY25" fmla="*/ 429031 h 533039"/>
              <a:gd name="connsiteX26" fmla="*/ 308704 w 362051"/>
              <a:gd name="connsiteY26" fmla="*/ 437698 h 533039"/>
              <a:gd name="connsiteX27" fmla="*/ 313037 w 362051"/>
              <a:gd name="connsiteY27" fmla="*/ 455033 h 533039"/>
              <a:gd name="connsiteX28" fmla="*/ 295703 w 362051"/>
              <a:gd name="connsiteY28" fmla="*/ 481035 h 533039"/>
              <a:gd name="connsiteX29" fmla="*/ 269701 w 362051"/>
              <a:gd name="connsiteY29" fmla="*/ 489702 h 533039"/>
              <a:gd name="connsiteX30" fmla="*/ 252366 w 362051"/>
              <a:gd name="connsiteY30" fmla="*/ 481035 h 533039"/>
              <a:gd name="connsiteX31" fmla="*/ 248032 w 362051"/>
              <a:gd name="connsiteY31" fmla="*/ 437698 h 533039"/>
              <a:gd name="connsiteX32" fmla="*/ 256700 w 362051"/>
              <a:gd name="connsiteY32" fmla="*/ 429031 h 533039"/>
              <a:gd name="connsiteX33" fmla="*/ 261033 w 362051"/>
              <a:gd name="connsiteY33" fmla="*/ 416030 h 533039"/>
              <a:gd name="connsiteX34" fmla="*/ 252366 w 362051"/>
              <a:gd name="connsiteY34" fmla="*/ 390028 h 533039"/>
              <a:gd name="connsiteX35" fmla="*/ 239365 w 362051"/>
              <a:gd name="connsiteY35" fmla="*/ 381361 h 533039"/>
              <a:gd name="connsiteX36" fmla="*/ 200362 w 362051"/>
              <a:gd name="connsiteY36" fmla="*/ 368360 h 533039"/>
              <a:gd name="connsiteX37" fmla="*/ 161359 w 362051"/>
              <a:gd name="connsiteY37" fmla="*/ 381361 h 533039"/>
              <a:gd name="connsiteX38" fmla="*/ 157026 w 362051"/>
              <a:gd name="connsiteY38" fmla="*/ 394362 h 533039"/>
              <a:gd name="connsiteX39" fmla="*/ 161359 w 362051"/>
              <a:gd name="connsiteY39" fmla="*/ 407363 h 533039"/>
              <a:gd name="connsiteX40" fmla="*/ 174360 w 362051"/>
              <a:gd name="connsiteY40" fmla="*/ 411697 h 533039"/>
              <a:gd name="connsiteX41" fmla="*/ 183028 w 362051"/>
              <a:gd name="connsiteY41" fmla="*/ 420364 h 533039"/>
              <a:gd name="connsiteX42" fmla="*/ 196029 w 362051"/>
              <a:gd name="connsiteY42" fmla="*/ 424698 h 533039"/>
              <a:gd name="connsiteX43" fmla="*/ 222031 w 362051"/>
              <a:gd name="connsiteY43" fmla="*/ 437698 h 533039"/>
              <a:gd name="connsiteX44" fmla="*/ 239365 w 362051"/>
              <a:gd name="connsiteY44" fmla="*/ 463700 h 533039"/>
              <a:gd name="connsiteX45" fmla="*/ 230698 w 362051"/>
              <a:gd name="connsiteY45" fmla="*/ 472368 h 533039"/>
              <a:gd name="connsiteX46" fmla="*/ 204696 w 362051"/>
              <a:gd name="connsiteY46" fmla="*/ 489702 h 533039"/>
              <a:gd name="connsiteX47" fmla="*/ 178694 w 362051"/>
              <a:gd name="connsiteY47" fmla="*/ 498370 h 533039"/>
              <a:gd name="connsiteX48" fmla="*/ 118023 w 362051"/>
              <a:gd name="connsiteY48" fmla="*/ 489702 h 533039"/>
              <a:gd name="connsiteX49" fmla="*/ 92021 w 362051"/>
              <a:gd name="connsiteY49" fmla="*/ 481035 h 533039"/>
              <a:gd name="connsiteX50" fmla="*/ 79020 w 362051"/>
              <a:gd name="connsiteY50" fmla="*/ 476701 h 533039"/>
              <a:gd name="connsiteX51" fmla="*/ 79020 w 362051"/>
              <a:gd name="connsiteY51" fmla="*/ 450699 h 533039"/>
              <a:gd name="connsiteX52" fmla="*/ 105022 w 362051"/>
              <a:gd name="connsiteY52" fmla="*/ 442032 h 533039"/>
              <a:gd name="connsiteX53" fmla="*/ 131024 w 362051"/>
              <a:gd name="connsiteY53" fmla="*/ 429031 h 533039"/>
              <a:gd name="connsiteX54" fmla="*/ 135358 w 362051"/>
              <a:gd name="connsiteY54" fmla="*/ 411697 h 533039"/>
              <a:gd name="connsiteX55" fmla="*/ 126690 w 362051"/>
              <a:gd name="connsiteY55" fmla="*/ 390028 h 533039"/>
              <a:gd name="connsiteX56" fmla="*/ 113689 w 362051"/>
              <a:gd name="connsiteY56" fmla="*/ 359693 h 533039"/>
              <a:gd name="connsiteX57" fmla="*/ 109356 w 362051"/>
              <a:gd name="connsiteY57" fmla="*/ 346692 h 533039"/>
              <a:gd name="connsiteX58" fmla="*/ 100688 w 362051"/>
              <a:gd name="connsiteY58" fmla="*/ 338025 h 533039"/>
              <a:gd name="connsiteX59" fmla="*/ 74686 w 362051"/>
              <a:gd name="connsiteY59" fmla="*/ 325024 h 533039"/>
              <a:gd name="connsiteX60" fmla="*/ 66019 w 362051"/>
              <a:gd name="connsiteY60" fmla="*/ 338025 h 533039"/>
              <a:gd name="connsiteX61" fmla="*/ 79020 w 362051"/>
              <a:gd name="connsiteY61" fmla="*/ 407363 h 533039"/>
              <a:gd name="connsiteX62" fmla="*/ 83354 w 362051"/>
              <a:gd name="connsiteY62" fmla="*/ 424698 h 533039"/>
              <a:gd name="connsiteX63" fmla="*/ 74686 w 362051"/>
              <a:gd name="connsiteY63" fmla="*/ 468034 h 533039"/>
              <a:gd name="connsiteX64" fmla="*/ 40017 w 362051"/>
              <a:gd name="connsiteY64" fmla="*/ 468034 h 533039"/>
              <a:gd name="connsiteX65" fmla="*/ 22683 w 362051"/>
              <a:gd name="connsiteY65" fmla="*/ 463700 h 533039"/>
              <a:gd name="connsiteX66" fmla="*/ 14015 w 362051"/>
              <a:gd name="connsiteY66" fmla="*/ 455033 h 533039"/>
              <a:gd name="connsiteX67" fmla="*/ 1014 w 362051"/>
              <a:gd name="connsiteY67" fmla="*/ 446366 h 533039"/>
              <a:gd name="connsiteX68" fmla="*/ 5348 w 362051"/>
              <a:gd name="connsiteY68" fmla="*/ 407363 h 533039"/>
              <a:gd name="connsiteX69" fmla="*/ 18349 w 362051"/>
              <a:gd name="connsiteY69" fmla="*/ 403029 h 533039"/>
              <a:gd name="connsiteX70" fmla="*/ 44351 w 362051"/>
              <a:gd name="connsiteY70" fmla="*/ 390028 h 533039"/>
              <a:gd name="connsiteX71" fmla="*/ 74686 w 362051"/>
              <a:gd name="connsiteY71" fmla="*/ 394362 h 533039"/>
              <a:gd name="connsiteX72" fmla="*/ 105022 w 362051"/>
              <a:gd name="connsiteY72" fmla="*/ 416030 h 533039"/>
              <a:gd name="connsiteX73" fmla="*/ 118023 w 362051"/>
              <a:gd name="connsiteY73" fmla="*/ 420364 h 533039"/>
              <a:gd name="connsiteX74" fmla="*/ 131024 w 362051"/>
              <a:gd name="connsiteY74" fmla="*/ 433365 h 533039"/>
              <a:gd name="connsiteX75" fmla="*/ 157026 w 362051"/>
              <a:gd name="connsiteY75" fmla="*/ 455033 h 533039"/>
              <a:gd name="connsiteX76" fmla="*/ 178694 w 362051"/>
              <a:gd name="connsiteY76" fmla="*/ 481035 h 533039"/>
              <a:gd name="connsiteX77" fmla="*/ 200362 w 362051"/>
              <a:gd name="connsiteY77" fmla="*/ 520038 h 533039"/>
              <a:gd name="connsiteX78" fmla="*/ 209030 w 362051"/>
              <a:gd name="connsiteY78" fmla="*/ 533039 h 53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362051" h="533039">
                <a:moveTo>
                  <a:pt x="235031" y="0"/>
                </a:moveTo>
                <a:cubicBezTo>
                  <a:pt x="238174" y="7857"/>
                  <a:pt x="244378" y="27680"/>
                  <a:pt x="252366" y="34669"/>
                </a:cubicBezTo>
                <a:cubicBezTo>
                  <a:pt x="260205" y="41529"/>
                  <a:pt x="268486" y="48710"/>
                  <a:pt x="278368" y="52004"/>
                </a:cubicBezTo>
                <a:cubicBezTo>
                  <a:pt x="289504" y="55716"/>
                  <a:pt x="296737" y="58495"/>
                  <a:pt x="308704" y="60671"/>
                </a:cubicBezTo>
                <a:cubicBezTo>
                  <a:pt x="318754" y="62498"/>
                  <a:pt x="328927" y="63560"/>
                  <a:pt x="339039" y="65005"/>
                </a:cubicBezTo>
                <a:cubicBezTo>
                  <a:pt x="343373" y="67894"/>
                  <a:pt x="348357" y="69989"/>
                  <a:pt x="352040" y="73672"/>
                </a:cubicBezTo>
                <a:cubicBezTo>
                  <a:pt x="371770" y="93402"/>
                  <a:pt x="357125" y="108168"/>
                  <a:pt x="352040" y="138677"/>
                </a:cubicBezTo>
                <a:cubicBezTo>
                  <a:pt x="347170" y="221463"/>
                  <a:pt x="355485" y="189014"/>
                  <a:pt x="339039" y="238351"/>
                </a:cubicBezTo>
                <a:cubicBezTo>
                  <a:pt x="334462" y="252083"/>
                  <a:pt x="335638" y="252351"/>
                  <a:pt x="326038" y="264352"/>
                </a:cubicBezTo>
                <a:cubicBezTo>
                  <a:pt x="318979" y="273176"/>
                  <a:pt x="314027" y="275249"/>
                  <a:pt x="304370" y="281687"/>
                </a:cubicBezTo>
                <a:cubicBezTo>
                  <a:pt x="301481" y="286021"/>
                  <a:pt x="299770" y="291434"/>
                  <a:pt x="295703" y="294688"/>
                </a:cubicBezTo>
                <a:cubicBezTo>
                  <a:pt x="292136" y="297542"/>
                  <a:pt x="286788" y="296979"/>
                  <a:pt x="282702" y="299022"/>
                </a:cubicBezTo>
                <a:cubicBezTo>
                  <a:pt x="278044" y="301351"/>
                  <a:pt x="274488" y="305637"/>
                  <a:pt x="269701" y="307689"/>
                </a:cubicBezTo>
                <a:cubicBezTo>
                  <a:pt x="264005" y="310130"/>
                  <a:pt x="234976" y="315405"/>
                  <a:pt x="230698" y="316356"/>
                </a:cubicBezTo>
                <a:cubicBezTo>
                  <a:pt x="224884" y="317648"/>
                  <a:pt x="219068" y="318979"/>
                  <a:pt x="213363" y="320690"/>
                </a:cubicBezTo>
                <a:cubicBezTo>
                  <a:pt x="204612" y="323315"/>
                  <a:pt x="187361" y="329357"/>
                  <a:pt x="187361" y="329357"/>
                </a:cubicBezTo>
                <a:cubicBezTo>
                  <a:pt x="184472" y="333691"/>
                  <a:pt x="180809" y="337599"/>
                  <a:pt x="178694" y="342358"/>
                </a:cubicBezTo>
                <a:cubicBezTo>
                  <a:pt x="174984" y="350707"/>
                  <a:pt x="170027" y="368360"/>
                  <a:pt x="170027" y="368360"/>
                </a:cubicBezTo>
                <a:cubicBezTo>
                  <a:pt x="170625" y="373146"/>
                  <a:pt x="172364" y="405480"/>
                  <a:pt x="178694" y="416030"/>
                </a:cubicBezTo>
                <a:cubicBezTo>
                  <a:pt x="180796" y="419534"/>
                  <a:pt x="184170" y="422146"/>
                  <a:pt x="187361" y="424698"/>
                </a:cubicBezTo>
                <a:cubicBezTo>
                  <a:pt x="191428" y="427952"/>
                  <a:pt x="196028" y="430476"/>
                  <a:pt x="200362" y="433365"/>
                </a:cubicBezTo>
                <a:cubicBezTo>
                  <a:pt x="242284" y="412405"/>
                  <a:pt x="199890" y="435885"/>
                  <a:pt x="226364" y="416030"/>
                </a:cubicBezTo>
                <a:cubicBezTo>
                  <a:pt x="234697" y="409780"/>
                  <a:pt x="252366" y="398696"/>
                  <a:pt x="252366" y="398696"/>
                </a:cubicBezTo>
                <a:cubicBezTo>
                  <a:pt x="257926" y="400086"/>
                  <a:pt x="276481" y="404252"/>
                  <a:pt x="282702" y="407363"/>
                </a:cubicBezTo>
                <a:cubicBezTo>
                  <a:pt x="287360" y="409692"/>
                  <a:pt x="291369" y="413141"/>
                  <a:pt x="295703" y="416030"/>
                </a:cubicBezTo>
                <a:cubicBezTo>
                  <a:pt x="297147" y="420364"/>
                  <a:pt x="297686" y="425114"/>
                  <a:pt x="300036" y="429031"/>
                </a:cubicBezTo>
                <a:cubicBezTo>
                  <a:pt x="302138" y="432535"/>
                  <a:pt x="306877" y="434043"/>
                  <a:pt x="308704" y="437698"/>
                </a:cubicBezTo>
                <a:cubicBezTo>
                  <a:pt x="311368" y="443025"/>
                  <a:pt x="311593" y="449255"/>
                  <a:pt x="313037" y="455033"/>
                </a:cubicBezTo>
                <a:cubicBezTo>
                  <a:pt x="307259" y="463700"/>
                  <a:pt x="305585" y="477741"/>
                  <a:pt x="295703" y="481035"/>
                </a:cubicBezTo>
                <a:lnTo>
                  <a:pt x="269701" y="489702"/>
                </a:lnTo>
                <a:cubicBezTo>
                  <a:pt x="263923" y="486813"/>
                  <a:pt x="257329" y="485171"/>
                  <a:pt x="252366" y="481035"/>
                </a:cubicBezTo>
                <a:cubicBezTo>
                  <a:pt x="238238" y="469262"/>
                  <a:pt x="242560" y="454113"/>
                  <a:pt x="248032" y="437698"/>
                </a:cubicBezTo>
                <a:cubicBezTo>
                  <a:pt x="249324" y="433822"/>
                  <a:pt x="253811" y="431920"/>
                  <a:pt x="256700" y="429031"/>
                </a:cubicBezTo>
                <a:cubicBezTo>
                  <a:pt x="258144" y="424697"/>
                  <a:pt x="261537" y="420570"/>
                  <a:pt x="261033" y="416030"/>
                </a:cubicBezTo>
                <a:cubicBezTo>
                  <a:pt x="260024" y="406950"/>
                  <a:pt x="257208" y="397775"/>
                  <a:pt x="252366" y="390028"/>
                </a:cubicBezTo>
                <a:cubicBezTo>
                  <a:pt x="249606" y="385611"/>
                  <a:pt x="243887" y="383945"/>
                  <a:pt x="239365" y="381361"/>
                </a:cubicBezTo>
                <a:cubicBezTo>
                  <a:pt x="220043" y="370320"/>
                  <a:pt x="223120" y="372912"/>
                  <a:pt x="200362" y="368360"/>
                </a:cubicBezTo>
                <a:cubicBezTo>
                  <a:pt x="183365" y="370788"/>
                  <a:pt x="170297" y="366465"/>
                  <a:pt x="161359" y="381361"/>
                </a:cubicBezTo>
                <a:cubicBezTo>
                  <a:pt x="159009" y="385278"/>
                  <a:pt x="158470" y="390028"/>
                  <a:pt x="157026" y="394362"/>
                </a:cubicBezTo>
                <a:cubicBezTo>
                  <a:pt x="158470" y="398696"/>
                  <a:pt x="158129" y="404133"/>
                  <a:pt x="161359" y="407363"/>
                </a:cubicBezTo>
                <a:cubicBezTo>
                  <a:pt x="164589" y="410593"/>
                  <a:pt x="170443" y="409347"/>
                  <a:pt x="174360" y="411697"/>
                </a:cubicBezTo>
                <a:cubicBezTo>
                  <a:pt x="177864" y="413799"/>
                  <a:pt x="179524" y="418262"/>
                  <a:pt x="183028" y="420364"/>
                </a:cubicBezTo>
                <a:cubicBezTo>
                  <a:pt x="186945" y="422714"/>
                  <a:pt x="191943" y="422655"/>
                  <a:pt x="196029" y="424698"/>
                </a:cubicBezTo>
                <a:cubicBezTo>
                  <a:pt x="229625" y="441496"/>
                  <a:pt x="189359" y="426809"/>
                  <a:pt x="222031" y="437698"/>
                </a:cubicBezTo>
                <a:cubicBezTo>
                  <a:pt x="228628" y="444296"/>
                  <a:pt x="239365" y="453207"/>
                  <a:pt x="239365" y="463700"/>
                </a:cubicBezTo>
                <a:cubicBezTo>
                  <a:pt x="239365" y="467786"/>
                  <a:pt x="233967" y="469916"/>
                  <a:pt x="230698" y="472368"/>
                </a:cubicBezTo>
                <a:cubicBezTo>
                  <a:pt x="222365" y="478618"/>
                  <a:pt x="213363" y="483924"/>
                  <a:pt x="204696" y="489702"/>
                </a:cubicBezTo>
                <a:cubicBezTo>
                  <a:pt x="197094" y="494770"/>
                  <a:pt x="178694" y="498370"/>
                  <a:pt x="178694" y="498370"/>
                </a:cubicBezTo>
                <a:cubicBezTo>
                  <a:pt x="158470" y="495481"/>
                  <a:pt x="138055" y="493709"/>
                  <a:pt x="118023" y="489702"/>
                </a:cubicBezTo>
                <a:cubicBezTo>
                  <a:pt x="109064" y="487910"/>
                  <a:pt x="100688" y="483924"/>
                  <a:pt x="92021" y="481035"/>
                </a:cubicBezTo>
                <a:lnTo>
                  <a:pt x="79020" y="476701"/>
                </a:lnTo>
                <a:cubicBezTo>
                  <a:pt x="76797" y="470034"/>
                  <a:pt x="69685" y="457366"/>
                  <a:pt x="79020" y="450699"/>
                </a:cubicBezTo>
                <a:cubicBezTo>
                  <a:pt x="86454" y="445389"/>
                  <a:pt x="96355" y="444921"/>
                  <a:pt x="105022" y="442032"/>
                </a:cubicBezTo>
                <a:cubicBezTo>
                  <a:pt x="122963" y="436052"/>
                  <a:pt x="114224" y="440231"/>
                  <a:pt x="131024" y="429031"/>
                </a:cubicBezTo>
                <a:cubicBezTo>
                  <a:pt x="132469" y="423253"/>
                  <a:pt x="136016" y="417616"/>
                  <a:pt x="135358" y="411697"/>
                </a:cubicBezTo>
                <a:cubicBezTo>
                  <a:pt x="134499" y="403965"/>
                  <a:pt x="129150" y="397408"/>
                  <a:pt x="126690" y="390028"/>
                </a:cubicBezTo>
                <a:cubicBezTo>
                  <a:pt x="117362" y="362043"/>
                  <a:pt x="128925" y="382545"/>
                  <a:pt x="113689" y="359693"/>
                </a:cubicBezTo>
                <a:cubicBezTo>
                  <a:pt x="112245" y="355359"/>
                  <a:pt x="111706" y="350609"/>
                  <a:pt x="109356" y="346692"/>
                </a:cubicBezTo>
                <a:cubicBezTo>
                  <a:pt x="107254" y="343188"/>
                  <a:pt x="103879" y="340577"/>
                  <a:pt x="100688" y="338025"/>
                </a:cubicBezTo>
                <a:cubicBezTo>
                  <a:pt x="88684" y="328422"/>
                  <a:pt x="88420" y="329601"/>
                  <a:pt x="74686" y="325024"/>
                </a:cubicBezTo>
                <a:cubicBezTo>
                  <a:pt x="71797" y="329358"/>
                  <a:pt x="66418" y="332832"/>
                  <a:pt x="66019" y="338025"/>
                </a:cubicBezTo>
                <a:cubicBezTo>
                  <a:pt x="63726" y="367842"/>
                  <a:pt x="70505" y="381818"/>
                  <a:pt x="79020" y="407363"/>
                </a:cubicBezTo>
                <a:cubicBezTo>
                  <a:pt x="80903" y="413014"/>
                  <a:pt x="81909" y="418920"/>
                  <a:pt x="83354" y="424698"/>
                </a:cubicBezTo>
                <a:cubicBezTo>
                  <a:pt x="80465" y="439143"/>
                  <a:pt x="80352" y="454436"/>
                  <a:pt x="74686" y="468034"/>
                </a:cubicBezTo>
                <a:cubicBezTo>
                  <a:pt x="67129" y="486171"/>
                  <a:pt x="48723" y="470936"/>
                  <a:pt x="40017" y="468034"/>
                </a:cubicBezTo>
                <a:cubicBezTo>
                  <a:pt x="34367" y="466151"/>
                  <a:pt x="28461" y="465145"/>
                  <a:pt x="22683" y="463700"/>
                </a:cubicBezTo>
                <a:cubicBezTo>
                  <a:pt x="19794" y="460811"/>
                  <a:pt x="17206" y="457585"/>
                  <a:pt x="14015" y="455033"/>
                </a:cubicBezTo>
                <a:cubicBezTo>
                  <a:pt x="9948" y="451780"/>
                  <a:pt x="1946" y="451490"/>
                  <a:pt x="1014" y="446366"/>
                </a:cubicBezTo>
                <a:cubicBezTo>
                  <a:pt x="-1326" y="433496"/>
                  <a:pt x="490" y="419508"/>
                  <a:pt x="5348" y="407363"/>
                </a:cubicBezTo>
                <a:cubicBezTo>
                  <a:pt x="7045" y="403122"/>
                  <a:pt x="14263" y="405072"/>
                  <a:pt x="18349" y="403029"/>
                </a:cubicBezTo>
                <a:cubicBezTo>
                  <a:pt x="51953" y="386227"/>
                  <a:pt x="11672" y="400922"/>
                  <a:pt x="44351" y="390028"/>
                </a:cubicBezTo>
                <a:cubicBezTo>
                  <a:pt x="54463" y="391473"/>
                  <a:pt x="64832" y="391674"/>
                  <a:pt x="74686" y="394362"/>
                </a:cubicBezTo>
                <a:cubicBezTo>
                  <a:pt x="100011" y="401269"/>
                  <a:pt x="85074" y="402731"/>
                  <a:pt x="105022" y="416030"/>
                </a:cubicBezTo>
                <a:cubicBezTo>
                  <a:pt x="108823" y="418564"/>
                  <a:pt x="113689" y="418919"/>
                  <a:pt x="118023" y="420364"/>
                </a:cubicBezTo>
                <a:cubicBezTo>
                  <a:pt x="122357" y="424698"/>
                  <a:pt x="126371" y="429376"/>
                  <a:pt x="131024" y="433365"/>
                </a:cubicBezTo>
                <a:cubicBezTo>
                  <a:pt x="141743" y="442553"/>
                  <a:pt x="148842" y="444803"/>
                  <a:pt x="157026" y="455033"/>
                </a:cubicBezTo>
                <a:cubicBezTo>
                  <a:pt x="181166" y="485207"/>
                  <a:pt x="147803" y="450144"/>
                  <a:pt x="178694" y="481035"/>
                </a:cubicBezTo>
                <a:cubicBezTo>
                  <a:pt x="184143" y="497381"/>
                  <a:pt x="185463" y="505141"/>
                  <a:pt x="200362" y="520038"/>
                </a:cubicBezTo>
                <a:cubicBezTo>
                  <a:pt x="210052" y="529726"/>
                  <a:pt x="209030" y="524619"/>
                  <a:pt x="209030" y="533039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5" name="Straight Arrow Connector 224"/>
          <p:cNvCxnSpPr/>
          <p:nvPr/>
        </p:nvCxnSpPr>
        <p:spPr>
          <a:xfrm>
            <a:off x="1332391" y="10138292"/>
            <a:ext cx="360759" cy="94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2166328" y="9899331"/>
            <a:ext cx="3337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7030A0"/>
                </a:solidFill>
              </a:rPr>
              <a:t>ER</a:t>
            </a:r>
            <a:endParaRPr lang="en-US" sz="1100" b="1" dirty="0">
              <a:solidFill>
                <a:srgbClr val="7030A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757373" y="10161452"/>
            <a:ext cx="1401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Translation</a:t>
            </a:r>
            <a:br>
              <a:rPr lang="en-US" sz="1000" dirty="0" smtClean="0"/>
            </a:br>
            <a:r>
              <a:rPr lang="en-US" sz="1000" dirty="0" smtClean="0"/>
              <a:t>post-trans modification</a:t>
            </a:r>
            <a:endParaRPr lang="en-US" sz="1000" dirty="0"/>
          </a:p>
        </p:txBody>
      </p:sp>
      <p:grpSp>
        <p:nvGrpSpPr>
          <p:cNvPr id="4" name="Group 3"/>
          <p:cNvGrpSpPr/>
          <p:nvPr/>
        </p:nvGrpSpPr>
        <p:grpSpPr>
          <a:xfrm>
            <a:off x="1710355" y="9904637"/>
            <a:ext cx="449149" cy="316635"/>
            <a:chOff x="6901586" y="9060551"/>
            <a:chExt cx="449149" cy="316635"/>
          </a:xfrm>
        </p:grpSpPr>
        <p:sp>
          <p:nvSpPr>
            <p:cNvPr id="226" name="Oval 225"/>
            <p:cNvSpPr/>
            <p:nvPr/>
          </p:nvSpPr>
          <p:spPr>
            <a:xfrm>
              <a:off x="7026740" y="9213122"/>
              <a:ext cx="164064" cy="164064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/>
            <p:nvPr/>
          </p:nvSpPr>
          <p:spPr>
            <a:xfrm>
              <a:off x="7003880" y="9271346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>
              <a:off x="6947922" y="927068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>
              <a:off x="6901586" y="9270032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7116164" y="9155183"/>
              <a:ext cx="118184" cy="94211"/>
            </a:xfrm>
            <a:custGeom>
              <a:avLst/>
              <a:gdLst>
                <a:gd name="connsiteX0" fmla="*/ 715 w 118184"/>
                <a:gd name="connsiteY0" fmla="*/ 66501 h 94211"/>
                <a:gd name="connsiteX1" fmla="*/ 17340 w 118184"/>
                <a:gd name="connsiteY1" fmla="*/ 0 h 94211"/>
                <a:gd name="connsiteX2" fmla="*/ 117093 w 118184"/>
                <a:gd name="connsiteY2" fmla="*/ 66501 h 94211"/>
                <a:gd name="connsiteX3" fmla="*/ 61675 w 118184"/>
                <a:gd name="connsiteY3" fmla="*/ 94211 h 94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84" h="94211">
                  <a:moveTo>
                    <a:pt x="715" y="66501"/>
                  </a:moveTo>
                  <a:cubicBezTo>
                    <a:pt x="-671" y="33250"/>
                    <a:pt x="-2056" y="0"/>
                    <a:pt x="17340" y="0"/>
                  </a:cubicBezTo>
                  <a:cubicBezTo>
                    <a:pt x="36736" y="0"/>
                    <a:pt x="109704" y="50799"/>
                    <a:pt x="117093" y="66501"/>
                  </a:cubicBezTo>
                  <a:cubicBezTo>
                    <a:pt x="124482" y="82203"/>
                    <a:pt x="93078" y="88207"/>
                    <a:pt x="61675" y="94211"/>
                  </a:cubicBezTo>
                </a:path>
              </a:pathLst>
            </a:cu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3" name="TextBox 232"/>
            <p:cNvSpPr txBox="1"/>
            <p:nvPr/>
          </p:nvSpPr>
          <p:spPr>
            <a:xfrm rot="1281945">
              <a:off x="7041035" y="9060551"/>
              <a:ext cx="3097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S-S</a:t>
              </a:r>
              <a:endParaRPr lang="en-US" sz="800" dirty="0"/>
            </a:p>
          </p:txBody>
        </p:sp>
      </p:grpSp>
      <p:sp>
        <p:nvSpPr>
          <p:cNvPr id="234" name="TextBox 233"/>
          <p:cNvSpPr txBox="1"/>
          <p:nvPr/>
        </p:nvSpPr>
        <p:spPr>
          <a:xfrm>
            <a:off x="-21748" y="9491542"/>
            <a:ext cx="1133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7030A0"/>
                </a:solidFill>
              </a:rPr>
              <a:t>Signal </a:t>
            </a:r>
            <a:r>
              <a:rPr lang="en-US" sz="1000" b="1" dirty="0" err="1" smtClean="0">
                <a:solidFill>
                  <a:srgbClr val="7030A0"/>
                </a:solidFill>
              </a:rPr>
              <a:t>Recog</a:t>
            </a:r>
            <a:r>
              <a:rPr lang="en-US" sz="1000" b="1" dirty="0" smtClean="0">
                <a:solidFill>
                  <a:srgbClr val="7030A0"/>
                </a:solidFill>
              </a:rPr>
              <a:t> Part.</a:t>
            </a:r>
            <a:endParaRPr lang="en-US" sz="1000" b="1" dirty="0">
              <a:solidFill>
                <a:srgbClr val="7030A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114587" y="9664691"/>
            <a:ext cx="930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7030A0"/>
                </a:solidFill>
              </a:rPr>
              <a:t>SRP Receptor</a:t>
            </a:r>
            <a:endParaRPr lang="en-US" sz="1000" b="1" dirty="0">
              <a:solidFill>
                <a:srgbClr val="7030A0"/>
              </a:solidFill>
            </a:endParaRPr>
          </a:p>
        </p:txBody>
      </p:sp>
      <p:sp>
        <p:nvSpPr>
          <p:cNvPr id="236" name="Rectangle 235"/>
          <p:cNvSpPr/>
          <p:nvPr/>
        </p:nvSpPr>
        <p:spPr>
          <a:xfrm>
            <a:off x="1187969" y="9321961"/>
            <a:ext cx="66186" cy="45983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TextBox 236"/>
          <p:cNvSpPr txBox="1"/>
          <p:nvPr/>
        </p:nvSpPr>
        <p:spPr>
          <a:xfrm>
            <a:off x="1431775" y="9029316"/>
            <a:ext cx="463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solidFill>
                  <a:srgbClr val="7030A0"/>
                </a:solidFill>
              </a:rPr>
              <a:t>tRNA</a:t>
            </a:r>
            <a:endParaRPr lang="en-US" sz="1000" b="1" dirty="0">
              <a:solidFill>
                <a:srgbClr val="7030A0"/>
              </a:solidFill>
            </a:endParaRPr>
          </a:p>
        </p:txBody>
      </p:sp>
      <p:cxnSp>
        <p:nvCxnSpPr>
          <p:cNvPr id="238" name="Straight Arrow Connector 237"/>
          <p:cNvCxnSpPr/>
          <p:nvPr/>
        </p:nvCxnSpPr>
        <p:spPr>
          <a:xfrm flipH="1">
            <a:off x="1262015" y="9197587"/>
            <a:ext cx="233360" cy="117580"/>
          </a:xfrm>
          <a:prstGeom prst="straightConnector1">
            <a:avLst/>
          </a:prstGeom>
          <a:ln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2" name="Group 251"/>
          <p:cNvGrpSpPr/>
          <p:nvPr/>
        </p:nvGrpSpPr>
        <p:grpSpPr>
          <a:xfrm>
            <a:off x="6013754" y="9946131"/>
            <a:ext cx="276927" cy="191218"/>
            <a:chOff x="6901586" y="9039157"/>
            <a:chExt cx="489543" cy="338029"/>
          </a:xfrm>
        </p:grpSpPr>
        <p:sp>
          <p:nvSpPr>
            <p:cNvPr id="253" name="Oval 252"/>
            <p:cNvSpPr/>
            <p:nvPr/>
          </p:nvSpPr>
          <p:spPr>
            <a:xfrm>
              <a:off x="7026740" y="9213122"/>
              <a:ext cx="164064" cy="164064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/>
            <p:cNvSpPr/>
            <p:nvPr/>
          </p:nvSpPr>
          <p:spPr>
            <a:xfrm>
              <a:off x="7003880" y="9271346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/>
            <p:cNvSpPr/>
            <p:nvPr/>
          </p:nvSpPr>
          <p:spPr>
            <a:xfrm>
              <a:off x="6947922" y="927068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/>
            <p:cNvSpPr/>
            <p:nvPr/>
          </p:nvSpPr>
          <p:spPr>
            <a:xfrm>
              <a:off x="6901586" y="9270032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7116164" y="9155183"/>
              <a:ext cx="118184" cy="94211"/>
            </a:xfrm>
            <a:custGeom>
              <a:avLst/>
              <a:gdLst>
                <a:gd name="connsiteX0" fmla="*/ 715 w 118184"/>
                <a:gd name="connsiteY0" fmla="*/ 66501 h 94211"/>
                <a:gd name="connsiteX1" fmla="*/ 17340 w 118184"/>
                <a:gd name="connsiteY1" fmla="*/ 0 h 94211"/>
                <a:gd name="connsiteX2" fmla="*/ 117093 w 118184"/>
                <a:gd name="connsiteY2" fmla="*/ 66501 h 94211"/>
                <a:gd name="connsiteX3" fmla="*/ 61675 w 118184"/>
                <a:gd name="connsiteY3" fmla="*/ 94211 h 94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84" h="94211">
                  <a:moveTo>
                    <a:pt x="715" y="66501"/>
                  </a:moveTo>
                  <a:cubicBezTo>
                    <a:pt x="-671" y="33250"/>
                    <a:pt x="-2056" y="0"/>
                    <a:pt x="17340" y="0"/>
                  </a:cubicBezTo>
                  <a:cubicBezTo>
                    <a:pt x="36736" y="0"/>
                    <a:pt x="109704" y="50799"/>
                    <a:pt x="117093" y="66501"/>
                  </a:cubicBezTo>
                  <a:cubicBezTo>
                    <a:pt x="124482" y="82203"/>
                    <a:pt x="93078" y="88207"/>
                    <a:pt x="61675" y="94211"/>
                  </a:cubicBezTo>
                </a:path>
              </a:pathLst>
            </a:cu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TextBox 257"/>
            <p:cNvSpPr txBox="1"/>
            <p:nvPr/>
          </p:nvSpPr>
          <p:spPr>
            <a:xfrm rot="1281945">
              <a:off x="7000641" y="9039157"/>
              <a:ext cx="390488" cy="258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rgbClr val="FFFF00"/>
                  </a:solidFill>
                </a:rPr>
                <a:t>S-S</a:t>
              </a:r>
              <a:endParaRPr lang="en-US" sz="600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286" name="Straight Arrow Connector 285"/>
          <p:cNvCxnSpPr/>
          <p:nvPr/>
        </p:nvCxnSpPr>
        <p:spPr>
          <a:xfrm flipH="1" flipV="1">
            <a:off x="6980671" y="9077299"/>
            <a:ext cx="865049" cy="573590"/>
          </a:xfrm>
          <a:prstGeom prst="straightConnector1">
            <a:avLst/>
          </a:prstGeom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Oval 286"/>
          <p:cNvSpPr/>
          <p:nvPr/>
        </p:nvSpPr>
        <p:spPr>
          <a:xfrm rot="16200000">
            <a:off x="6756720" y="8919413"/>
            <a:ext cx="256032" cy="195378"/>
          </a:xfrm>
          <a:prstGeom prst="ellipse">
            <a:avLst/>
          </a:prstGeom>
          <a:solidFill>
            <a:srgbClr val="00B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 rot="16200000">
            <a:off x="6720976" y="8968450"/>
            <a:ext cx="230216" cy="97305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TextBox 289"/>
          <p:cNvSpPr txBox="1"/>
          <p:nvPr/>
        </p:nvSpPr>
        <p:spPr>
          <a:xfrm>
            <a:off x="2821978" y="5060781"/>
            <a:ext cx="856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Ribosome</a:t>
            </a:r>
          </a:p>
          <a:p>
            <a:pPr algn="ctr"/>
            <a:r>
              <a:rPr lang="en-US" sz="1200" dirty="0" smtClean="0"/>
              <a:t>during</a:t>
            </a:r>
            <a:br>
              <a:rPr lang="en-US" sz="1200" dirty="0" smtClean="0"/>
            </a:br>
            <a:r>
              <a:rPr lang="en-US" sz="1200" dirty="0" smtClean="0"/>
              <a:t>translation</a:t>
            </a:r>
            <a:endParaRPr lang="en-US" sz="1200" dirty="0"/>
          </a:p>
        </p:txBody>
      </p:sp>
      <p:sp>
        <p:nvSpPr>
          <p:cNvPr id="314" name="Oval 313"/>
          <p:cNvSpPr/>
          <p:nvPr/>
        </p:nvSpPr>
        <p:spPr>
          <a:xfrm flipV="1">
            <a:off x="4322459" y="8471701"/>
            <a:ext cx="122844" cy="9651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5" name="Oval 314"/>
          <p:cNvSpPr/>
          <p:nvPr/>
        </p:nvSpPr>
        <p:spPr>
          <a:xfrm flipV="1">
            <a:off x="4272337" y="8603815"/>
            <a:ext cx="161637" cy="14295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4" name="TextBox 9223"/>
          <p:cNvSpPr txBox="1"/>
          <p:nvPr/>
        </p:nvSpPr>
        <p:spPr>
          <a:xfrm>
            <a:off x="5107582" y="10914419"/>
            <a:ext cx="1133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FF00"/>
                </a:solidFill>
              </a:rPr>
              <a:t>cell membrane</a:t>
            </a:r>
          </a:p>
          <a:p>
            <a:pPr algn="ctr"/>
            <a:r>
              <a:rPr lang="en-US" sz="1200" dirty="0" smtClean="0">
                <a:solidFill>
                  <a:srgbClr val="FFFF00"/>
                </a:solidFill>
              </a:rPr>
              <a:t>protein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9225" name="TextBox 9224"/>
          <p:cNvSpPr txBox="1"/>
          <p:nvPr/>
        </p:nvSpPr>
        <p:spPr>
          <a:xfrm>
            <a:off x="6472895" y="973147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FFFF00"/>
                </a:solidFill>
              </a:rPr>
              <a:t>free</a:t>
            </a:r>
          </a:p>
          <a:p>
            <a:pPr algn="ctr"/>
            <a:r>
              <a:rPr lang="en-US" sz="900" dirty="0" smtClean="0">
                <a:solidFill>
                  <a:srgbClr val="FFFF00"/>
                </a:solidFill>
              </a:rPr>
              <a:t>ribosome</a:t>
            </a:r>
            <a:endParaRPr lang="en-US" sz="900" dirty="0">
              <a:solidFill>
                <a:srgbClr val="FFFF00"/>
              </a:solidFill>
            </a:endParaRPr>
          </a:p>
        </p:txBody>
      </p:sp>
      <p:cxnSp>
        <p:nvCxnSpPr>
          <p:cNvPr id="239" name="Straight Arrow Connector 238"/>
          <p:cNvCxnSpPr/>
          <p:nvPr/>
        </p:nvCxnSpPr>
        <p:spPr>
          <a:xfrm flipH="1">
            <a:off x="923541" y="2619005"/>
            <a:ext cx="7930666" cy="0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/>
          <p:nvPr/>
        </p:nvCxnSpPr>
        <p:spPr>
          <a:xfrm>
            <a:off x="901945" y="2516947"/>
            <a:ext cx="7911936" cy="0"/>
          </a:xfrm>
          <a:prstGeom prst="straightConnector1">
            <a:avLst/>
          </a:prstGeom>
          <a:ln w="12700">
            <a:solidFill>
              <a:srgbClr val="00B050"/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1666575" y="2619005"/>
            <a:ext cx="1266005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>
            <a:off x="7073084" y="2619005"/>
            <a:ext cx="87364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>
            <a:off x="7075989" y="2516947"/>
            <a:ext cx="873641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>
            <a:off x="1667753" y="2516947"/>
            <a:ext cx="126482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6" name="Oval 245"/>
          <p:cNvSpPr/>
          <p:nvPr/>
        </p:nvSpPr>
        <p:spPr>
          <a:xfrm>
            <a:off x="1666575" y="2487922"/>
            <a:ext cx="194771" cy="194771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7073084" y="2487922"/>
            <a:ext cx="194771" cy="194771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8" name="Straight Connector 247"/>
          <p:cNvCxnSpPr/>
          <p:nvPr/>
        </p:nvCxnSpPr>
        <p:spPr>
          <a:xfrm>
            <a:off x="4162548" y="2619005"/>
            <a:ext cx="842416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>
            <a:off x="4162548" y="2514646"/>
            <a:ext cx="808019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0" name="Oval 249"/>
          <p:cNvSpPr/>
          <p:nvPr/>
        </p:nvSpPr>
        <p:spPr>
          <a:xfrm>
            <a:off x="4176585" y="2487922"/>
            <a:ext cx="194771" cy="194771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TextBox 250"/>
          <p:cNvSpPr txBox="1"/>
          <p:nvPr/>
        </p:nvSpPr>
        <p:spPr>
          <a:xfrm>
            <a:off x="5224058" y="2609429"/>
            <a:ext cx="11528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Template, -, sense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1544" y="2101491"/>
            <a:ext cx="9204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RNA </a:t>
            </a:r>
            <a:br>
              <a:rPr lang="en-US" sz="1100" dirty="0" smtClean="0"/>
            </a:br>
            <a:r>
              <a:rPr lang="en-US" sz="1100" dirty="0" smtClean="0"/>
              <a:t>polymerase I</a:t>
            </a:r>
            <a:endParaRPr lang="en-US" sz="1100" dirty="0"/>
          </a:p>
        </p:txBody>
      </p:sp>
      <p:sp>
        <p:nvSpPr>
          <p:cNvPr id="259" name="TextBox 258"/>
          <p:cNvSpPr txBox="1"/>
          <p:nvPr/>
        </p:nvSpPr>
        <p:spPr>
          <a:xfrm>
            <a:off x="3521726" y="2083760"/>
            <a:ext cx="955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RNA </a:t>
            </a:r>
            <a:br>
              <a:rPr lang="en-US" sz="1100" dirty="0" smtClean="0"/>
            </a:br>
            <a:r>
              <a:rPr lang="en-US" sz="1100" dirty="0" smtClean="0"/>
              <a:t>polymerase II</a:t>
            </a:r>
            <a:endParaRPr lang="en-US" sz="1100" dirty="0"/>
          </a:p>
        </p:txBody>
      </p:sp>
      <p:sp>
        <p:nvSpPr>
          <p:cNvPr id="260" name="TextBox 259"/>
          <p:cNvSpPr txBox="1"/>
          <p:nvPr/>
        </p:nvSpPr>
        <p:spPr>
          <a:xfrm>
            <a:off x="6122598" y="2057035"/>
            <a:ext cx="9909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RNA </a:t>
            </a:r>
            <a:br>
              <a:rPr lang="en-US" sz="1100" dirty="0" smtClean="0"/>
            </a:br>
            <a:r>
              <a:rPr lang="en-US" sz="1100" dirty="0" smtClean="0"/>
              <a:t>polymerase III</a:t>
            </a:r>
            <a:endParaRPr lang="en-US" sz="1100" dirty="0"/>
          </a:p>
        </p:txBody>
      </p:sp>
      <p:sp>
        <p:nvSpPr>
          <p:cNvPr id="261" name="TextBox 260"/>
          <p:cNvSpPr txBox="1"/>
          <p:nvPr/>
        </p:nvSpPr>
        <p:spPr>
          <a:xfrm>
            <a:off x="2052990" y="2070713"/>
            <a:ext cx="1050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00B050"/>
                </a:solidFill>
              </a:rPr>
              <a:t>rRNA</a:t>
            </a:r>
            <a:r>
              <a:rPr lang="en-US" sz="1200" b="1" dirty="0" smtClean="0">
                <a:solidFill>
                  <a:srgbClr val="00B050"/>
                </a:solidFill>
              </a:rPr>
              <a:t> gene</a:t>
            </a:r>
          </a:p>
          <a:p>
            <a:pPr algn="ctr"/>
            <a:r>
              <a:rPr lang="en-US" sz="1200" b="1" dirty="0" smtClean="0">
                <a:solidFill>
                  <a:srgbClr val="00B050"/>
                </a:solidFill>
              </a:rPr>
              <a:t>(in nucleolus)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7098959" y="2052616"/>
            <a:ext cx="1034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7030A0"/>
                </a:solidFill>
              </a:rPr>
              <a:t>tRNA</a:t>
            </a:r>
            <a:r>
              <a:rPr lang="en-US" sz="1200" b="1" dirty="0" smtClean="0">
                <a:solidFill>
                  <a:srgbClr val="7030A0"/>
                </a:solidFill>
              </a:rPr>
              <a:t>, </a:t>
            </a:r>
            <a:br>
              <a:rPr lang="en-US" sz="1200" b="1" dirty="0" smtClean="0">
                <a:solidFill>
                  <a:srgbClr val="7030A0"/>
                </a:solidFill>
              </a:rPr>
            </a:br>
            <a:r>
              <a:rPr lang="en-US" sz="1200" b="1" dirty="0" err="1" smtClean="0">
                <a:solidFill>
                  <a:srgbClr val="7030A0"/>
                </a:solidFill>
              </a:rPr>
              <a:t>miRNA</a:t>
            </a:r>
            <a:r>
              <a:rPr lang="en-US" sz="1200" b="1" dirty="0" smtClean="0">
                <a:solidFill>
                  <a:srgbClr val="7030A0"/>
                </a:solidFill>
              </a:rPr>
              <a:t> genes</a:t>
            </a:r>
            <a:endParaRPr lang="en-US" sz="1200" b="1" dirty="0">
              <a:solidFill>
                <a:srgbClr val="7030A0"/>
              </a:solidFill>
            </a:endParaRPr>
          </a:p>
        </p:txBody>
      </p:sp>
      <p:sp>
        <p:nvSpPr>
          <p:cNvPr id="283" name="TextBox 282"/>
          <p:cNvSpPr txBox="1"/>
          <p:nvPr/>
        </p:nvSpPr>
        <p:spPr>
          <a:xfrm>
            <a:off x="4371356" y="2195022"/>
            <a:ext cx="9348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mRNA gene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555528" y="8182817"/>
            <a:ext cx="5725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rgbClr val="FFFF00"/>
                </a:solidFill>
              </a:rPr>
              <a:t>dsDNA</a:t>
            </a:r>
            <a:endParaRPr lang="en-US" sz="1100" dirty="0">
              <a:solidFill>
                <a:srgbClr val="FFFF00"/>
              </a:solidFill>
            </a:endParaRPr>
          </a:p>
        </p:txBody>
      </p:sp>
      <p:sp>
        <p:nvSpPr>
          <p:cNvPr id="72" name="Down Arrow 71"/>
          <p:cNvSpPr/>
          <p:nvPr/>
        </p:nvSpPr>
        <p:spPr>
          <a:xfrm>
            <a:off x="2082347" y="2766886"/>
            <a:ext cx="141835" cy="153291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Down Arrow 284"/>
          <p:cNvSpPr/>
          <p:nvPr/>
        </p:nvSpPr>
        <p:spPr>
          <a:xfrm>
            <a:off x="4555528" y="2749315"/>
            <a:ext cx="141835" cy="281364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Down Arrow 125"/>
          <p:cNvSpPr/>
          <p:nvPr/>
        </p:nvSpPr>
        <p:spPr>
          <a:xfrm>
            <a:off x="7480042" y="2779495"/>
            <a:ext cx="141835" cy="281364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/>
          <p:nvPr/>
        </p:nvCxnSpPr>
        <p:spPr>
          <a:xfrm>
            <a:off x="1729507" y="3014790"/>
            <a:ext cx="873641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4230618" y="3166250"/>
            <a:ext cx="808019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7161899" y="3166250"/>
            <a:ext cx="87364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15780" y="3644985"/>
            <a:ext cx="9274629" cy="9500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7" name="Rectangle 146"/>
          <p:cNvSpPr/>
          <p:nvPr/>
        </p:nvSpPr>
        <p:spPr>
          <a:xfrm>
            <a:off x="1069668" y="3622523"/>
            <a:ext cx="84456" cy="18505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2111036" y="3622523"/>
            <a:ext cx="84456" cy="18505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479498" y="3616558"/>
            <a:ext cx="84456" cy="18505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4584217" y="3637712"/>
            <a:ext cx="84456" cy="18505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6013754" y="3644985"/>
            <a:ext cx="84456" cy="18505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7508731" y="3622522"/>
            <a:ext cx="84456" cy="18505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8725570" y="3615941"/>
            <a:ext cx="84456" cy="18505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TextBox 9216"/>
          <p:cNvSpPr txBox="1"/>
          <p:nvPr/>
        </p:nvSpPr>
        <p:spPr>
          <a:xfrm>
            <a:off x="8543719" y="3772518"/>
            <a:ext cx="13885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Nuclear membrane</a:t>
            </a:r>
            <a:endParaRPr lang="en-US" sz="1200" dirty="0"/>
          </a:p>
        </p:txBody>
      </p:sp>
      <p:sp>
        <p:nvSpPr>
          <p:cNvPr id="159" name="TextBox 158"/>
          <p:cNvSpPr txBox="1"/>
          <p:nvPr/>
        </p:nvSpPr>
        <p:spPr>
          <a:xfrm>
            <a:off x="2525650" y="3014791"/>
            <a:ext cx="814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</a:rPr>
              <a:t> pre-</a:t>
            </a:r>
            <a:r>
              <a:rPr lang="en-US" sz="1200" b="1" dirty="0" err="1" smtClean="0">
                <a:solidFill>
                  <a:srgbClr val="00B050"/>
                </a:solidFill>
              </a:rPr>
              <a:t>rRNA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5057451" y="3027124"/>
            <a:ext cx="849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</a:rPr>
              <a:t>pre-mRNA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8035540" y="3014790"/>
            <a:ext cx="12988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7030A0"/>
                </a:solidFill>
              </a:rPr>
              <a:t>pre-</a:t>
            </a:r>
            <a:r>
              <a:rPr lang="en-US" sz="1200" b="1" dirty="0" err="1" smtClean="0">
                <a:solidFill>
                  <a:srgbClr val="7030A0"/>
                </a:solidFill>
              </a:rPr>
              <a:t>tRNA</a:t>
            </a:r>
            <a:r>
              <a:rPr lang="en-US" sz="1200" b="1" dirty="0" smtClean="0">
                <a:solidFill>
                  <a:srgbClr val="7030A0"/>
                </a:solidFill>
              </a:rPr>
              <a:t>, </a:t>
            </a:r>
            <a:r>
              <a:rPr lang="en-US" sz="1200" b="1" dirty="0" err="1" smtClean="0">
                <a:solidFill>
                  <a:srgbClr val="7030A0"/>
                </a:solidFill>
              </a:rPr>
              <a:t>miRNA</a:t>
            </a:r>
            <a:endParaRPr lang="en-US" sz="1200" b="1" dirty="0">
              <a:solidFill>
                <a:srgbClr val="7030A0"/>
              </a:solidFill>
            </a:endParaRPr>
          </a:p>
        </p:txBody>
      </p:sp>
      <p:cxnSp>
        <p:nvCxnSpPr>
          <p:cNvPr id="9220" name="Straight Arrow Connector 9219"/>
          <p:cNvCxnSpPr/>
          <p:nvPr/>
        </p:nvCxnSpPr>
        <p:spPr>
          <a:xfrm>
            <a:off x="2153264" y="3834041"/>
            <a:ext cx="0" cy="361425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>
            <a:off x="4629735" y="3304123"/>
            <a:ext cx="0" cy="74539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>
            <a:off x="7551693" y="3330490"/>
            <a:ext cx="0" cy="74539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4222167" y="4246238"/>
            <a:ext cx="808019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5136414" y="4107738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</a:rPr>
              <a:t>mRNA</a:t>
            </a:r>
            <a:endParaRPr lang="en-US" sz="1200" b="1" dirty="0">
              <a:solidFill>
                <a:srgbClr val="0070C0"/>
              </a:solidFill>
            </a:endParaRPr>
          </a:p>
        </p:txBody>
      </p:sp>
      <p:cxnSp>
        <p:nvCxnSpPr>
          <p:cNvPr id="170" name="Straight Connector 169"/>
          <p:cNvCxnSpPr/>
          <p:nvPr/>
        </p:nvCxnSpPr>
        <p:spPr>
          <a:xfrm>
            <a:off x="7141780" y="4262156"/>
            <a:ext cx="87364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8015421" y="4110696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rgbClr val="002060"/>
                </a:solidFill>
              </a:rPr>
              <a:t>tRNA</a:t>
            </a:r>
            <a:endParaRPr lang="en-US" sz="1200" b="1" dirty="0">
              <a:solidFill>
                <a:srgbClr val="002060"/>
              </a:solidFill>
            </a:endParaRPr>
          </a:p>
        </p:txBody>
      </p:sp>
      <p:cxnSp>
        <p:nvCxnSpPr>
          <p:cNvPr id="172" name="Straight Connector 171"/>
          <p:cNvCxnSpPr/>
          <p:nvPr/>
        </p:nvCxnSpPr>
        <p:spPr>
          <a:xfrm>
            <a:off x="7160628" y="4794728"/>
            <a:ext cx="87364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8034269" y="4643268"/>
            <a:ext cx="628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rgbClr val="002060"/>
                </a:solidFill>
              </a:rPr>
              <a:t>miRNA</a:t>
            </a:r>
            <a:endParaRPr lang="en-US" sz="1200" b="1" dirty="0">
              <a:solidFill>
                <a:srgbClr val="002060"/>
              </a:solidFill>
            </a:endParaRPr>
          </a:p>
        </p:txBody>
      </p:sp>
      <p:cxnSp>
        <p:nvCxnSpPr>
          <p:cNvPr id="180" name="Straight Connector 179"/>
          <p:cNvCxnSpPr/>
          <p:nvPr/>
        </p:nvCxnSpPr>
        <p:spPr>
          <a:xfrm>
            <a:off x="4642381" y="8707355"/>
            <a:ext cx="262380" cy="14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4817272" y="8564740"/>
            <a:ext cx="7537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B050"/>
                </a:solidFill>
              </a:rPr>
              <a:t> </a:t>
            </a:r>
            <a:r>
              <a:rPr lang="en-US" sz="1100" dirty="0" smtClean="0">
                <a:solidFill>
                  <a:srgbClr val="FFFF00"/>
                </a:solidFill>
              </a:rPr>
              <a:t>pre-</a:t>
            </a:r>
            <a:r>
              <a:rPr lang="en-US" sz="1100" dirty="0" err="1" smtClean="0">
                <a:solidFill>
                  <a:srgbClr val="FFFF00"/>
                </a:solidFill>
              </a:rPr>
              <a:t>rRNA</a:t>
            </a:r>
            <a:endParaRPr lang="en-US" sz="1100" dirty="0">
              <a:solidFill>
                <a:srgbClr val="FFFF0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5149124" y="8908640"/>
            <a:ext cx="849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pre-mRNA</a:t>
            </a:r>
            <a:endParaRPr lang="en-US" sz="1200" b="1" dirty="0"/>
          </a:p>
        </p:txBody>
      </p:sp>
      <p:cxnSp>
        <p:nvCxnSpPr>
          <p:cNvPr id="186" name="Straight Connector 185"/>
          <p:cNvCxnSpPr/>
          <p:nvPr/>
        </p:nvCxnSpPr>
        <p:spPr>
          <a:xfrm>
            <a:off x="4928087" y="8938507"/>
            <a:ext cx="27432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4506573" y="9059087"/>
            <a:ext cx="27432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4127928" y="9029316"/>
            <a:ext cx="8866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pre-</a:t>
            </a:r>
            <a:r>
              <a:rPr lang="en-US" sz="1200" b="1" dirty="0" err="1" smtClean="0">
                <a:solidFill>
                  <a:srgbClr val="002060"/>
                </a:solidFill>
              </a:rPr>
              <a:t>tRNA</a:t>
            </a:r>
            <a:endParaRPr lang="en-US" sz="1200" b="1" dirty="0" smtClean="0">
              <a:solidFill>
                <a:srgbClr val="002060"/>
              </a:solidFill>
            </a:endParaRPr>
          </a:p>
          <a:p>
            <a:r>
              <a:rPr lang="en-US" sz="1200" b="1" dirty="0" smtClean="0">
                <a:solidFill>
                  <a:srgbClr val="002060"/>
                </a:solidFill>
              </a:rPr>
              <a:t>pre-</a:t>
            </a:r>
            <a:r>
              <a:rPr lang="en-US" sz="1200" b="1" dirty="0" err="1" smtClean="0">
                <a:solidFill>
                  <a:srgbClr val="002060"/>
                </a:solidFill>
              </a:rPr>
              <a:t>miRNA</a:t>
            </a:r>
            <a:endParaRPr lang="en-US" sz="1200" b="1" dirty="0">
              <a:solidFill>
                <a:srgbClr val="002060"/>
              </a:solidFill>
            </a:endParaRPr>
          </a:p>
        </p:txBody>
      </p:sp>
      <p:cxnSp>
        <p:nvCxnSpPr>
          <p:cNvPr id="9232" name="Straight Arrow Connector 9231"/>
          <p:cNvCxnSpPr/>
          <p:nvPr/>
        </p:nvCxnSpPr>
        <p:spPr>
          <a:xfrm>
            <a:off x="2578134" y="4404589"/>
            <a:ext cx="1518494" cy="94220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4" name="Straight Arrow Connector 9233"/>
          <p:cNvCxnSpPr/>
          <p:nvPr/>
        </p:nvCxnSpPr>
        <p:spPr>
          <a:xfrm>
            <a:off x="4659660" y="4330180"/>
            <a:ext cx="8334" cy="70271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6" name="Straight Arrow Connector 9235"/>
          <p:cNvCxnSpPr/>
          <p:nvPr/>
        </p:nvCxnSpPr>
        <p:spPr>
          <a:xfrm flipH="1">
            <a:off x="5030186" y="4359295"/>
            <a:ext cx="2045803" cy="9351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8" name="TextBox 9237"/>
          <p:cNvSpPr txBox="1"/>
          <p:nvPr/>
        </p:nvSpPr>
        <p:spPr>
          <a:xfrm>
            <a:off x="215780" y="3332229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Nucleus</a:t>
            </a:r>
            <a:endParaRPr lang="en-US" sz="1400" dirty="0"/>
          </a:p>
        </p:txBody>
      </p:sp>
      <p:sp>
        <p:nvSpPr>
          <p:cNvPr id="263" name="TextBox 262"/>
          <p:cNvSpPr txBox="1"/>
          <p:nvPr/>
        </p:nvSpPr>
        <p:spPr>
          <a:xfrm>
            <a:off x="223805" y="3834041"/>
            <a:ext cx="953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Cytoplasm</a:t>
            </a:r>
            <a:endParaRPr lang="en-US" sz="1400" dirty="0"/>
          </a:p>
        </p:txBody>
      </p:sp>
      <p:sp>
        <p:nvSpPr>
          <p:cNvPr id="9239" name="TextBox 9238"/>
          <p:cNvSpPr txBox="1"/>
          <p:nvPr/>
        </p:nvSpPr>
        <p:spPr>
          <a:xfrm>
            <a:off x="114587" y="2333521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ds-DNA</a:t>
            </a:r>
            <a:endParaRPr lang="en-US" sz="1200" dirty="0"/>
          </a:p>
        </p:txBody>
      </p:sp>
      <p:sp>
        <p:nvSpPr>
          <p:cNvPr id="9240" name="TextBox 9239"/>
          <p:cNvSpPr txBox="1"/>
          <p:nvPr/>
        </p:nvSpPr>
        <p:spPr>
          <a:xfrm>
            <a:off x="855097" y="2333521"/>
            <a:ext cx="2824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5’</a:t>
            </a:r>
            <a:endParaRPr lang="en-US" sz="1000" dirty="0"/>
          </a:p>
        </p:txBody>
      </p:sp>
      <p:sp>
        <p:nvSpPr>
          <p:cNvPr id="264" name="TextBox 263"/>
          <p:cNvSpPr txBox="1"/>
          <p:nvPr/>
        </p:nvSpPr>
        <p:spPr>
          <a:xfrm>
            <a:off x="8413834" y="2268425"/>
            <a:ext cx="2824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3’</a:t>
            </a:r>
            <a:endParaRPr lang="en-US" sz="1000" dirty="0"/>
          </a:p>
        </p:txBody>
      </p:sp>
      <p:sp>
        <p:nvSpPr>
          <p:cNvPr id="265" name="TextBox 264"/>
          <p:cNvSpPr txBox="1"/>
          <p:nvPr/>
        </p:nvSpPr>
        <p:spPr>
          <a:xfrm>
            <a:off x="888468" y="2619006"/>
            <a:ext cx="2824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3’</a:t>
            </a:r>
            <a:endParaRPr lang="en-US" sz="1000" dirty="0"/>
          </a:p>
        </p:txBody>
      </p:sp>
      <p:sp>
        <p:nvSpPr>
          <p:cNvPr id="266" name="TextBox 265"/>
          <p:cNvSpPr txBox="1"/>
          <p:nvPr/>
        </p:nvSpPr>
        <p:spPr>
          <a:xfrm>
            <a:off x="8431040" y="2669477"/>
            <a:ext cx="2824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5’</a:t>
            </a:r>
            <a:endParaRPr lang="en-US" sz="1000" dirty="0"/>
          </a:p>
        </p:txBody>
      </p:sp>
      <p:cxnSp>
        <p:nvCxnSpPr>
          <p:cNvPr id="9246" name="Straight Arrow Connector 9245"/>
          <p:cNvCxnSpPr/>
          <p:nvPr/>
        </p:nvCxnSpPr>
        <p:spPr>
          <a:xfrm>
            <a:off x="5340204" y="6442661"/>
            <a:ext cx="725625" cy="1066637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9137226" y="5374705"/>
            <a:ext cx="671398" cy="231642"/>
            <a:chOff x="9259465" y="5880308"/>
            <a:chExt cx="671398" cy="231642"/>
          </a:xfrm>
        </p:grpSpPr>
        <p:sp>
          <p:nvSpPr>
            <p:cNvPr id="267" name="Oval 266"/>
            <p:cNvSpPr>
              <a:spLocks noChangeAspect="1"/>
            </p:cNvSpPr>
            <p:nvPr/>
          </p:nvSpPr>
          <p:spPr>
            <a:xfrm>
              <a:off x="9393618" y="5894498"/>
              <a:ext cx="193582" cy="217452"/>
            </a:xfrm>
            <a:prstGeom prst="ellipse">
              <a:avLst/>
            </a:prstGeom>
            <a:gradFill>
              <a:gsLst>
                <a:gs pos="0">
                  <a:schemeClr val="accent6">
                    <a:shade val="51000"/>
                    <a:satMod val="130000"/>
                    <a:alpha val="33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9" name="Group 268"/>
            <p:cNvGrpSpPr/>
            <p:nvPr/>
          </p:nvGrpSpPr>
          <p:grpSpPr>
            <a:xfrm>
              <a:off x="9259465" y="5880308"/>
              <a:ext cx="671398" cy="231023"/>
              <a:chOff x="7074609" y="4177971"/>
              <a:chExt cx="671398" cy="231023"/>
            </a:xfrm>
          </p:grpSpPr>
          <p:cxnSp>
            <p:nvCxnSpPr>
              <p:cNvPr id="270" name="Straight Connector 269"/>
              <p:cNvCxnSpPr/>
              <p:nvPr/>
            </p:nvCxnSpPr>
            <p:spPr>
              <a:xfrm>
                <a:off x="7119764" y="4238745"/>
                <a:ext cx="42841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>
                <a:off x="7131079" y="4348221"/>
                <a:ext cx="42841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2" name="Rectangle 271"/>
              <p:cNvSpPr/>
              <p:nvPr/>
            </p:nvSpPr>
            <p:spPr>
              <a:xfrm>
                <a:off x="7122669" y="4238745"/>
                <a:ext cx="427039" cy="10947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Oval 272"/>
              <p:cNvSpPr/>
              <p:nvPr/>
            </p:nvSpPr>
            <p:spPr>
              <a:xfrm>
                <a:off x="7514984" y="4177971"/>
                <a:ext cx="231023" cy="23102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7491705" y="4252335"/>
                <a:ext cx="112940" cy="822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Rectangle 274"/>
              <p:cNvSpPr/>
              <p:nvPr/>
            </p:nvSpPr>
            <p:spPr>
              <a:xfrm>
                <a:off x="7074609" y="4252335"/>
                <a:ext cx="112940" cy="822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81" name="Straight Connector 280"/>
          <p:cNvCxnSpPr/>
          <p:nvPr/>
        </p:nvCxnSpPr>
        <p:spPr>
          <a:xfrm>
            <a:off x="8278906" y="5692789"/>
            <a:ext cx="283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2" name="TextBox 281"/>
          <p:cNvSpPr txBox="1"/>
          <p:nvPr/>
        </p:nvSpPr>
        <p:spPr>
          <a:xfrm>
            <a:off x="8422678" y="5734210"/>
            <a:ext cx="5212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siRNA</a:t>
            </a:r>
            <a:endParaRPr lang="en-US" sz="1100" dirty="0"/>
          </a:p>
        </p:txBody>
      </p:sp>
      <p:sp>
        <p:nvSpPr>
          <p:cNvPr id="291" name="TextBox 290"/>
          <p:cNvSpPr txBox="1"/>
          <p:nvPr/>
        </p:nvSpPr>
        <p:spPr>
          <a:xfrm>
            <a:off x="7267855" y="5400560"/>
            <a:ext cx="4443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7030A0"/>
                </a:solidFill>
              </a:rPr>
              <a:t>RISC</a:t>
            </a:r>
            <a:endParaRPr lang="en-US" sz="1100" b="1" dirty="0">
              <a:solidFill>
                <a:srgbClr val="7030A0"/>
              </a:solidFill>
            </a:endParaRPr>
          </a:p>
        </p:txBody>
      </p:sp>
      <p:cxnSp>
        <p:nvCxnSpPr>
          <p:cNvPr id="292" name="Straight Connector 291"/>
          <p:cNvCxnSpPr/>
          <p:nvPr/>
        </p:nvCxnSpPr>
        <p:spPr>
          <a:xfrm>
            <a:off x="8274543" y="5778466"/>
            <a:ext cx="28349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 flipV="1">
            <a:off x="4443179" y="8576877"/>
            <a:ext cx="164429" cy="130478"/>
          </a:xfrm>
          <a:prstGeom prst="line">
            <a:avLst/>
          </a:prstGeom>
          <a:ln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3030771" y="8588382"/>
            <a:ext cx="1145814" cy="793743"/>
          </a:xfrm>
          <a:custGeom>
            <a:avLst/>
            <a:gdLst>
              <a:gd name="connsiteX0" fmla="*/ 1198329 w 1198329"/>
              <a:gd name="connsiteY0" fmla="*/ 60370 h 669970"/>
              <a:gd name="connsiteX1" fmla="*/ 941154 w 1198329"/>
              <a:gd name="connsiteY1" fmla="*/ 3220 h 669970"/>
              <a:gd name="connsiteX2" fmla="*/ 531579 w 1198329"/>
              <a:gd name="connsiteY2" fmla="*/ 50845 h 669970"/>
              <a:gd name="connsiteX3" fmla="*/ 17229 w 1198329"/>
              <a:gd name="connsiteY3" fmla="*/ 403270 h 669970"/>
              <a:gd name="connsiteX4" fmla="*/ 112479 w 1198329"/>
              <a:gd name="connsiteY4" fmla="*/ 669970 h 669970"/>
              <a:gd name="connsiteX5" fmla="*/ 112479 w 1198329"/>
              <a:gd name="connsiteY5" fmla="*/ 669970 h 669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8329" h="669970">
                <a:moveTo>
                  <a:pt x="1198329" y="60370"/>
                </a:moveTo>
                <a:cubicBezTo>
                  <a:pt x="1125304" y="32588"/>
                  <a:pt x="1052279" y="4807"/>
                  <a:pt x="941154" y="3220"/>
                </a:cubicBezTo>
                <a:cubicBezTo>
                  <a:pt x="830029" y="1632"/>
                  <a:pt x="685566" y="-15830"/>
                  <a:pt x="531579" y="50845"/>
                </a:cubicBezTo>
                <a:cubicBezTo>
                  <a:pt x="377591" y="117520"/>
                  <a:pt x="87079" y="300083"/>
                  <a:pt x="17229" y="403270"/>
                </a:cubicBezTo>
                <a:cubicBezTo>
                  <a:pt x="-52621" y="506457"/>
                  <a:pt x="112479" y="669970"/>
                  <a:pt x="112479" y="669970"/>
                </a:cubicBezTo>
                <a:lnTo>
                  <a:pt x="112479" y="669970"/>
                </a:lnTo>
              </a:path>
            </a:pathLst>
          </a:custGeom>
          <a:noFill/>
          <a:ln w="9525">
            <a:solidFill>
              <a:srgbClr val="FFFF00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014712" y="9192638"/>
            <a:ext cx="735301" cy="1279188"/>
          </a:xfrm>
          <a:custGeom>
            <a:avLst/>
            <a:gdLst>
              <a:gd name="connsiteX0" fmla="*/ 10590 w 735301"/>
              <a:gd name="connsiteY0" fmla="*/ 0 h 1279188"/>
              <a:gd name="connsiteX1" fmla="*/ 862 w 735301"/>
              <a:gd name="connsiteY1" fmla="*/ 170234 h 1279188"/>
              <a:gd name="connsiteX2" fmla="*/ 30045 w 735301"/>
              <a:gd name="connsiteY2" fmla="*/ 447473 h 1279188"/>
              <a:gd name="connsiteX3" fmla="*/ 190552 w 735301"/>
              <a:gd name="connsiteY3" fmla="*/ 802532 h 1279188"/>
              <a:gd name="connsiteX4" fmla="*/ 735301 w 735301"/>
              <a:gd name="connsiteY4" fmla="*/ 1279188 h 1279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5301" h="1279188">
                <a:moveTo>
                  <a:pt x="10590" y="0"/>
                </a:moveTo>
                <a:cubicBezTo>
                  <a:pt x="4105" y="47827"/>
                  <a:pt x="-2380" y="95655"/>
                  <a:pt x="862" y="170234"/>
                </a:cubicBezTo>
                <a:cubicBezTo>
                  <a:pt x="4104" y="244813"/>
                  <a:pt x="-1570" y="342090"/>
                  <a:pt x="30045" y="447473"/>
                </a:cubicBezTo>
                <a:cubicBezTo>
                  <a:pt x="61660" y="552856"/>
                  <a:pt x="73009" y="663913"/>
                  <a:pt x="190552" y="802532"/>
                </a:cubicBezTo>
                <a:cubicBezTo>
                  <a:pt x="308095" y="941151"/>
                  <a:pt x="521698" y="1110169"/>
                  <a:pt x="735301" y="1279188"/>
                </a:cubicBezTo>
              </a:path>
            </a:pathLst>
          </a:custGeom>
          <a:noFill/>
          <a:ln w="9525">
            <a:solidFill>
              <a:srgbClr val="FFFF00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785897" y="9078162"/>
            <a:ext cx="497818" cy="520947"/>
          </a:xfrm>
          <a:prstGeom prst="straightConnector1">
            <a:avLst/>
          </a:prstGeom>
          <a:ln>
            <a:solidFill>
              <a:srgbClr val="FFFF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5146555" y="9626166"/>
            <a:ext cx="27432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>
            <a:off x="5028080" y="8972719"/>
            <a:ext cx="622625" cy="641933"/>
          </a:xfrm>
          <a:prstGeom prst="straightConnector1">
            <a:avLst/>
          </a:prstGeom>
          <a:ln>
            <a:solidFill>
              <a:srgbClr val="FFFF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>
            <a:off x="5591125" y="9657116"/>
            <a:ext cx="27432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93" name="Group 292"/>
          <p:cNvGrpSpPr>
            <a:grpSpLocks noChangeAspect="1"/>
          </p:cNvGrpSpPr>
          <p:nvPr/>
        </p:nvGrpSpPr>
        <p:grpSpPr>
          <a:xfrm>
            <a:off x="3169450" y="9322110"/>
            <a:ext cx="80819" cy="107283"/>
            <a:chOff x="2758120" y="1685364"/>
            <a:chExt cx="2741521" cy="2258789"/>
          </a:xfrm>
          <a:solidFill>
            <a:srgbClr val="92D050"/>
          </a:solidFill>
        </p:grpSpPr>
        <p:grpSp>
          <p:nvGrpSpPr>
            <p:cNvPr id="294" name="Group 293"/>
            <p:cNvGrpSpPr/>
            <p:nvPr/>
          </p:nvGrpSpPr>
          <p:grpSpPr>
            <a:xfrm flipV="1">
              <a:off x="2758120" y="1685364"/>
              <a:ext cx="2741521" cy="2239682"/>
              <a:chOff x="1295400" y="2254250"/>
              <a:chExt cx="1905000" cy="2239682"/>
            </a:xfrm>
            <a:grpFill/>
          </p:grpSpPr>
          <p:sp>
            <p:nvSpPr>
              <p:cNvPr id="296" name="Oval 295"/>
              <p:cNvSpPr/>
              <p:nvPr/>
            </p:nvSpPr>
            <p:spPr>
              <a:xfrm>
                <a:off x="1507991" y="3477932"/>
                <a:ext cx="1447800" cy="1016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9" name="Oval 298"/>
              <p:cNvSpPr/>
              <p:nvPr/>
            </p:nvSpPr>
            <p:spPr>
              <a:xfrm>
                <a:off x="1295400" y="2254250"/>
                <a:ext cx="1905000" cy="15049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5" name="TextBox 294"/>
            <p:cNvSpPr txBox="1"/>
            <p:nvPr/>
          </p:nvSpPr>
          <p:spPr>
            <a:xfrm>
              <a:off x="3874643" y="3475503"/>
              <a:ext cx="234407" cy="468650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en-US" sz="1800" dirty="0"/>
            </a:p>
          </p:txBody>
        </p:sp>
      </p:grpSp>
      <p:grpSp>
        <p:nvGrpSpPr>
          <p:cNvPr id="300" name="Group 299"/>
          <p:cNvGrpSpPr>
            <a:grpSpLocks noChangeAspect="1"/>
          </p:cNvGrpSpPr>
          <p:nvPr/>
        </p:nvGrpSpPr>
        <p:grpSpPr>
          <a:xfrm>
            <a:off x="3787760" y="10507920"/>
            <a:ext cx="80819" cy="107283"/>
            <a:chOff x="2758120" y="1685364"/>
            <a:chExt cx="2741521" cy="2258789"/>
          </a:xfrm>
          <a:solidFill>
            <a:srgbClr val="92D050"/>
          </a:solidFill>
        </p:grpSpPr>
        <p:grpSp>
          <p:nvGrpSpPr>
            <p:cNvPr id="301" name="Group 300"/>
            <p:cNvGrpSpPr/>
            <p:nvPr/>
          </p:nvGrpSpPr>
          <p:grpSpPr>
            <a:xfrm flipV="1">
              <a:off x="2758120" y="1685364"/>
              <a:ext cx="2741521" cy="2239682"/>
              <a:chOff x="1295400" y="2254250"/>
              <a:chExt cx="1905000" cy="2239682"/>
            </a:xfrm>
            <a:grpFill/>
          </p:grpSpPr>
          <p:sp>
            <p:nvSpPr>
              <p:cNvPr id="304" name="Oval 303"/>
              <p:cNvSpPr/>
              <p:nvPr/>
            </p:nvSpPr>
            <p:spPr>
              <a:xfrm>
                <a:off x="1507991" y="3477932"/>
                <a:ext cx="1447800" cy="1016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5" name="Oval 304"/>
              <p:cNvSpPr/>
              <p:nvPr/>
            </p:nvSpPr>
            <p:spPr>
              <a:xfrm>
                <a:off x="1295400" y="2254250"/>
                <a:ext cx="1905000" cy="15049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2" name="TextBox 301"/>
            <p:cNvSpPr txBox="1"/>
            <p:nvPr/>
          </p:nvSpPr>
          <p:spPr>
            <a:xfrm>
              <a:off x="3874643" y="3475503"/>
              <a:ext cx="234407" cy="468650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en-US" sz="1800" dirty="0"/>
            </a:p>
          </p:txBody>
        </p:sp>
      </p:grpSp>
      <p:grpSp>
        <p:nvGrpSpPr>
          <p:cNvPr id="306" name="Group 305"/>
          <p:cNvGrpSpPr>
            <a:grpSpLocks noChangeAspect="1"/>
          </p:cNvGrpSpPr>
          <p:nvPr/>
        </p:nvGrpSpPr>
        <p:grpSpPr>
          <a:xfrm>
            <a:off x="4056218" y="10233189"/>
            <a:ext cx="80819" cy="107283"/>
            <a:chOff x="2758120" y="1685364"/>
            <a:chExt cx="2741521" cy="2258789"/>
          </a:xfrm>
          <a:solidFill>
            <a:srgbClr val="92D050"/>
          </a:solidFill>
        </p:grpSpPr>
        <p:grpSp>
          <p:nvGrpSpPr>
            <p:cNvPr id="307" name="Group 306"/>
            <p:cNvGrpSpPr/>
            <p:nvPr/>
          </p:nvGrpSpPr>
          <p:grpSpPr>
            <a:xfrm flipV="1">
              <a:off x="2758120" y="1685364"/>
              <a:ext cx="2741521" cy="2239682"/>
              <a:chOff x="1295400" y="2254250"/>
              <a:chExt cx="1905000" cy="2239682"/>
            </a:xfrm>
            <a:grpFill/>
          </p:grpSpPr>
          <p:sp>
            <p:nvSpPr>
              <p:cNvPr id="309" name="Oval 308"/>
              <p:cNvSpPr/>
              <p:nvPr/>
            </p:nvSpPr>
            <p:spPr>
              <a:xfrm>
                <a:off x="1507991" y="3477932"/>
                <a:ext cx="1447800" cy="1016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0" name="Oval 309"/>
              <p:cNvSpPr/>
              <p:nvPr/>
            </p:nvSpPr>
            <p:spPr>
              <a:xfrm>
                <a:off x="1295400" y="2254250"/>
                <a:ext cx="1905000" cy="15049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8" name="TextBox 307"/>
            <p:cNvSpPr txBox="1"/>
            <p:nvPr/>
          </p:nvSpPr>
          <p:spPr>
            <a:xfrm>
              <a:off x="3874643" y="3475503"/>
              <a:ext cx="234407" cy="468650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en-US" sz="1800" dirty="0"/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6383706" y="9787801"/>
            <a:ext cx="161637" cy="214566"/>
            <a:chOff x="2758120" y="1685364"/>
            <a:chExt cx="2741521" cy="2258789"/>
          </a:xfrm>
          <a:solidFill>
            <a:srgbClr val="92D050"/>
          </a:solidFill>
        </p:grpSpPr>
        <p:grpSp>
          <p:nvGrpSpPr>
            <p:cNvPr id="312" name="Group 311"/>
            <p:cNvGrpSpPr/>
            <p:nvPr/>
          </p:nvGrpSpPr>
          <p:grpSpPr>
            <a:xfrm flipV="1">
              <a:off x="2758120" y="1685364"/>
              <a:ext cx="2741521" cy="2239682"/>
              <a:chOff x="1295400" y="2254250"/>
              <a:chExt cx="1905000" cy="2239682"/>
            </a:xfrm>
            <a:grpFill/>
          </p:grpSpPr>
          <p:sp>
            <p:nvSpPr>
              <p:cNvPr id="321" name="Oval 320"/>
              <p:cNvSpPr/>
              <p:nvPr/>
            </p:nvSpPr>
            <p:spPr>
              <a:xfrm>
                <a:off x="1507991" y="3477932"/>
                <a:ext cx="1447800" cy="1016000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2" name="Oval 321"/>
              <p:cNvSpPr/>
              <p:nvPr/>
            </p:nvSpPr>
            <p:spPr>
              <a:xfrm>
                <a:off x="1295400" y="2254250"/>
                <a:ext cx="1905000" cy="1504950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3" name="TextBox 312"/>
            <p:cNvSpPr txBox="1"/>
            <p:nvPr/>
          </p:nvSpPr>
          <p:spPr>
            <a:xfrm>
              <a:off x="3874643" y="3475503"/>
              <a:ext cx="234407" cy="46865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endParaRPr lang="en-US" sz="1800" dirty="0"/>
            </a:p>
          </p:txBody>
        </p:sp>
      </p:grpSp>
      <p:sp>
        <p:nvSpPr>
          <p:cNvPr id="323" name="TextBox 322"/>
          <p:cNvSpPr txBox="1"/>
          <p:nvPr/>
        </p:nvSpPr>
        <p:spPr>
          <a:xfrm>
            <a:off x="3744655" y="9863857"/>
            <a:ext cx="752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FFFF00"/>
                </a:solidFill>
              </a:rPr>
              <a:t>ER-attached</a:t>
            </a:r>
          </a:p>
          <a:p>
            <a:pPr algn="ctr"/>
            <a:r>
              <a:rPr lang="en-US" sz="900" dirty="0" smtClean="0">
                <a:solidFill>
                  <a:srgbClr val="FFFF00"/>
                </a:solidFill>
              </a:rPr>
              <a:t>ribosome</a:t>
            </a:r>
            <a:endParaRPr lang="en-US" sz="900" dirty="0">
              <a:solidFill>
                <a:srgbClr val="FFFF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719392" y="4867243"/>
            <a:ext cx="1354127" cy="56570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4" name="Oval 323"/>
          <p:cNvSpPr>
            <a:spLocks noChangeAspect="1"/>
          </p:cNvSpPr>
          <p:nvPr/>
        </p:nvSpPr>
        <p:spPr>
          <a:xfrm>
            <a:off x="8641976" y="4944428"/>
            <a:ext cx="193582" cy="217452"/>
          </a:xfrm>
          <a:prstGeom prst="ellipse">
            <a:avLst/>
          </a:prstGeom>
          <a:gradFill>
            <a:gsLst>
              <a:gs pos="0">
                <a:schemeClr val="accent6">
                  <a:shade val="51000"/>
                  <a:satMod val="130000"/>
                  <a:alpha val="33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TextBox 324"/>
          <p:cNvSpPr txBox="1"/>
          <p:nvPr/>
        </p:nvSpPr>
        <p:spPr>
          <a:xfrm>
            <a:off x="8937996" y="4885907"/>
            <a:ext cx="4876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7030A0"/>
                </a:solidFill>
              </a:rPr>
              <a:t>Dicer</a:t>
            </a:r>
            <a:endParaRPr lang="en-US" sz="1100" b="1" dirty="0">
              <a:solidFill>
                <a:srgbClr val="7030A0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8764524" y="5193792"/>
            <a:ext cx="141732" cy="173736"/>
          </a:xfrm>
          <a:custGeom>
            <a:avLst/>
            <a:gdLst>
              <a:gd name="connsiteX0" fmla="*/ 0 w 141732"/>
              <a:gd name="connsiteY0" fmla="*/ 0 h 173736"/>
              <a:gd name="connsiteX1" fmla="*/ 59436 w 141732"/>
              <a:gd name="connsiteY1" fmla="*/ 100584 h 173736"/>
              <a:gd name="connsiteX2" fmla="*/ 100584 w 141732"/>
              <a:gd name="connsiteY2" fmla="*/ 141732 h 173736"/>
              <a:gd name="connsiteX3" fmla="*/ 141732 w 141732"/>
              <a:gd name="connsiteY3" fmla="*/ 173736 h 17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732" h="173736">
                <a:moveTo>
                  <a:pt x="0" y="0"/>
                </a:moveTo>
                <a:cubicBezTo>
                  <a:pt x="21336" y="38481"/>
                  <a:pt x="42672" y="76962"/>
                  <a:pt x="59436" y="100584"/>
                </a:cubicBezTo>
                <a:cubicBezTo>
                  <a:pt x="76200" y="124206"/>
                  <a:pt x="86868" y="129540"/>
                  <a:pt x="100584" y="141732"/>
                </a:cubicBezTo>
                <a:cubicBezTo>
                  <a:pt x="114300" y="153924"/>
                  <a:pt x="128016" y="163830"/>
                  <a:pt x="141732" y="173736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8696284" y="5595112"/>
            <a:ext cx="377235" cy="11200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7287462" y="5648683"/>
            <a:ext cx="425534" cy="169065"/>
            <a:chOff x="8207885" y="6306578"/>
            <a:chExt cx="425534" cy="169065"/>
          </a:xfrm>
        </p:grpSpPr>
        <p:sp>
          <p:nvSpPr>
            <p:cNvPr id="289" name="Oval 288"/>
            <p:cNvSpPr/>
            <p:nvPr/>
          </p:nvSpPr>
          <p:spPr>
            <a:xfrm>
              <a:off x="8207885" y="6306578"/>
              <a:ext cx="425534" cy="14939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7" name="Straight Connector 326"/>
            <p:cNvCxnSpPr/>
            <p:nvPr/>
          </p:nvCxnSpPr>
          <p:spPr>
            <a:xfrm>
              <a:off x="8280931" y="6475643"/>
              <a:ext cx="28349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328" name="Straight Connector 327"/>
          <p:cNvCxnSpPr/>
          <p:nvPr/>
        </p:nvCxnSpPr>
        <p:spPr>
          <a:xfrm>
            <a:off x="9226423" y="5544955"/>
            <a:ext cx="28349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29" name="Down Arrow 328"/>
          <p:cNvSpPr/>
          <p:nvPr/>
        </p:nvSpPr>
        <p:spPr>
          <a:xfrm>
            <a:off x="2092912" y="3138498"/>
            <a:ext cx="141835" cy="153291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 flipV="1">
            <a:off x="2220612" y="3437861"/>
            <a:ext cx="122844" cy="96511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4" name="Oval 333"/>
          <p:cNvSpPr/>
          <p:nvPr/>
        </p:nvSpPr>
        <p:spPr>
          <a:xfrm flipV="1">
            <a:off x="1983732" y="3412018"/>
            <a:ext cx="161637" cy="142958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TextBox 331"/>
          <p:cNvSpPr txBox="1"/>
          <p:nvPr/>
        </p:nvSpPr>
        <p:spPr>
          <a:xfrm>
            <a:off x="1970329" y="3539613"/>
            <a:ext cx="13820" cy="44518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335" name="TextBox 334"/>
          <p:cNvSpPr txBox="1"/>
          <p:nvPr/>
        </p:nvSpPr>
        <p:spPr>
          <a:xfrm>
            <a:off x="2545368" y="3330490"/>
            <a:ext cx="1444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</a:rPr>
              <a:t> ribosomal subunits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336" name="Oval 335"/>
          <p:cNvSpPr/>
          <p:nvPr/>
        </p:nvSpPr>
        <p:spPr>
          <a:xfrm flipV="1">
            <a:off x="2285600" y="4300217"/>
            <a:ext cx="122844" cy="96511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7" name="Oval 336"/>
          <p:cNvSpPr/>
          <p:nvPr/>
        </p:nvSpPr>
        <p:spPr>
          <a:xfrm flipV="1">
            <a:off x="2058975" y="4276994"/>
            <a:ext cx="161637" cy="142958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TextBox 337"/>
          <p:cNvSpPr txBox="1"/>
          <p:nvPr/>
        </p:nvSpPr>
        <p:spPr>
          <a:xfrm>
            <a:off x="2045572" y="4404589"/>
            <a:ext cx="13820" cy="44518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340" name="Oval 339"/>
          <p:cNvSpPr/>
          <p:nvPr/>
        </p:nvSpPr>
        <p:spPr>
          <a:xfrm>
            <a:off x="7428941" y="769005"/>
            <a:ext cx="194771" cy="194771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684333" y="727891"/>
            <a:ext cx="6998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proteins</a:t>
            </a:r>
            <a:endParaRPr lang="en-US" sz="1200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7810209" y="5723541"/>
            <a:ext cx="394399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>
            <a:off x="6160948" y="5868401"/>
            <a:ext cx="63271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42" name="TextBox 341"/>
          <p:cNvSpPr txBox="1"/>
          <p:nvPr/>
        </p:nvSpPr>
        <p:spPr>
          <a:xfrm>
            <a:off x="6242958" y="5410902"/>
            <a:ext cx="4443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7030A0"/>
                </a:solidFill>
              </a:rPr>
              <a:t>RISC</a:t>
            </a:r>
            <a:endParaRPr lang="en-US" sz="1100" b="1" dirty="0">
              <a:solidFill>
                <a:srgbClr val="7030A0"/>
              </a:solidFill>
            </a:endParaRPr>
          </a:p>
        </p:txBody>
      </p:sp>
      <p:grpSp>
        <p:nvGrpSpPr>
          <p:cNvPr id="343" name="Group 342"/>
          <p:cNvGrpSpPr/>
          <p:nvPr/>
        </p:nvGrpSpPr>
        <p:grpSpPr>
          <a:xfrm>
            <a:off x="6262565" y="5659025"/>
            <a:ext cx="425534" cy="169065"/>
            <a:chOff x="8207885" y="6306578"/>
            <a:chExt cx="425534" cy="169065"/>
          </a:xfrm>
        </p:grpSpPr>
        <p:sp>
          <p:nvSpPr>
            <p:cNvPr id="344" name="Oval 343"/>
            <p:cNvSpPr/>
            <p:nvPr/>
          </p:nvSpPr>
          <p:spPr>
            <a:xfrm>
              <a:off x="8207885" y="6306578"/>
              <a:ext cx="425534" cy="14939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5" name="Straight Connector 344"/>
            <p:cNvCxnSpPr/>
            <p:nvPr/>
          </p:nvCxnSpPr>
          <p:spPr>
            <a:xfrm>
              <a:off x="8280931" y="6475643"/>
              <a:ext cx="28349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9227" name="Straight Arrow Connector 9226"/>
          <p:cNvCxnSpPr/>
          <p:nvPr/>
        </p:nvCxnSpPr>
        <p:spPr>
          <a:xfrm flipH="1">
            <a:off x="6710749" y="5720960"/>
            <a:ext cx="416785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35" name="Arc 9234"/>
          <p:cNvSpPr/>
          <p:nvPr/>
        </p:nvSpPr>
        <p:spPr>
          <a:xfrm>
            <a:off x="4635673" y="4282628"/>
            <a:ext cx="2463285" cy="1851380"/>
          </a:xfrm>
          <a:prstGeom prst="arc">
            <a:avLst>
              <a:gd name="adj1" fmla="val 15785763"/>
              <a:gd name="adj2" fmla="val 1485426"/>
            </a:avLst>
          </a:prstGeom>
          <a:ln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7" name="Right Arrow 9236"/>
          <p:cNvSpPr/>
          <p:nvPr/>
        </p:nvSpPr>
        <p:spPr>
          <a:xfrm rot="12561582">
            <a:off x="5343598" y="5362343"/>
            <a:ext cx="830454" cy="195168"/>
          </a:xfrm>
          <a:prstGeom prst="rightArrow">
            <a:avLst/>
          </a:prstGeom>
          <a:solidFill>
            <a:srgbClr val="FF33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41" name="TextBox 9240"/>
          <p:cNvSpPr txBox="1"/>
          <p:nvPr/>
        </p:nvSpPr>
        <p:spPr>
          <a:xfrm rot="2000894">
            <a:off x="5641107" y="5178942"/>
            <a:ext cx="377026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242" name="TextBox 9241"/>
          <p:cNvSpPr txBox="1"/>
          <p:nvPr/>
        </p:nvSpPr>
        <p:spPr>
          <a:xfrm>
            <a:off x="3673209" y="826596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</a:rPr>
              <a:t>ribosome</a:t>
            </a:r>
            <a:br>
              <a:rPr lang="en-US" sz="900" dirty="0" smtClean="0">
                <a:solidFill>
                  <a:srgbClr val="FFFF00"/>
                </a:solidFill>
              </a:rPr>
            </a:br>
            <a:r>
              <a:rPr lang="en-US" sz="900" dirty="0" smtClean="0">
                <a:solidFill>
                  <a:srgbClr val="FFFF00"/>
                </a:solidFill>
              </a:rPr>
              <a:t>subunits</a:t>
            </a:r>
            <a:endParaRPr lang="en-US" sz="900" dirty="0">
              <a:solidFill>
                <a:srgbClr val="FFFF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8868" y="2402335"/>
            <a:ext cx="798604" cy="306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456" y="3998595"/>
            <a:ext cx="768809" cy="82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8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39" y="9322110"/>
            <a:ext cx="329602" cy="126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24895" y="9267350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</a:rPr>
              <a:t>Mitochondrial</a:t>
            </a:r>
            <a:br>
              <a:rPr lang="en-US" sz="900" dirty="0" smtClean="0">
                <a:solidFill>
                  <a:srgbClr val="FFFF00"/>
                </a:solidFill>
              </a:rPr>
            </a:br>
            <a:r>
              <a:rPr lang="en-US" sz="900" dirty="0" smtClean="0">
                <a:solidFill>
                  <a:srgbClr val="FFFF00"/>
                </a:solidFill>
              </a:rPr>
              <a:t> DNA, RNA</a:t>
            </a:r>
            <a:endParaRPr lang="en-US" sz="900" dirty="0">
              <a:solidFill>
                <a:srgbClr val="FFFF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757177" y="8471701"/>
            <a:ext cx="182880" cy="45719"/>
            <a:chOff x="397564" y="5804266"/>
            <a:chExt cx="1266005" cy="102059"/>
          </a:xfrm>
        </p:grpSpPr>
        <p:cxnSp>
          <p:nvCxnSpPr>
            <p:cNvPr id="276" name="Straight Connector 275"/>
            <p:cNvCxnSpPr/>
            <p:nvPr/>
          </p:nvCxnSpPr>
          <p:spPr>
            <a:xfrm>
              <a:off x="397564" y="5906324"/>
              <a:ext cx="1266005" cy="1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/>
            <p:nvPr/>
          </p:nvCxnSpPr>
          <p:spPr>
            <a:xfrm>
              <a:off x="398742" y="5804266"/>
              <a:ext cx="1264827" cy="0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9" name="Straight Arrow Connector 18"/>
          <p:cNvCxnSpPr/>
          <p:nvPr/>
        </p:nvCxnSpPr>
        <p:spPr>
          <a:xfrm flipH="1">
            <a:off x="4808907" y="8549014"/>
            <a:ext cx="39795" cy="109602"/>
          </a:xfrm>
          <a:prstGeom prst="straightConnector1">
            <a:avLst/>
          </a:prstGeom>
          <a:ln w="12700">
            <a:solidFill>
              <a:srgbClr val="FFFF00"/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9" name="Group 278"/>
          <p:cNvGrpSpPr/>
          <p:nvPr/>
        </p:nvGrpSpPr>
        <p:grpSpPr>
          <a:xfrm>
            <a:off x="4071663" y="8885780"/>
            <a:ext cx="182880" cy="45719"/>
            <a:chOff x="397564" y="5804266"/>
            <a:chExt cx="1266005" cy="102059"/>
          </a:xfrm>
        </p:grpSpPr>
        <p:cxnSp>
          <p:nvCxnSpPr>
            <p:cNvPr id="280" name="Straight Connector 279"/>
            <p:cNvCxnSpPr/>
            <p:nvPr/>
          </p:nvCxnSpPr>
          <p:spPr>
            <a:xfrm>
              <a:off x="397564" y="5906324"/>
              <a:ext cx="1266005" cy="1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>
              <a:off x="398742" y="5804266"/>
              <a:ext cx="1264827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298" name="Straight Connector 297"/>
          <p:cNvCxnSpPr/>
          <p:nvPr/>
        </p:nvCxnSpPr>
        <p:spPr>
          <a:xfrm>
            <a:off x="4273970" y="8931499"/>
            <a:ext cx="203467" cy="85603"/>
          </a:xfrm>
          <a:prstGeom prst="line">
            <a:avLst/>
          </a:prstGeom>
          <a:ln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6" name="Group 315"/>
          <p:cNvGrpSpPr/>
          <p:nvPr/>
        </p:nvGrpSpPr>
        <p:grpSpPr>
          <a:xfrm>
            <a:off x="4451532" y="8827132"/>
            <a:ext cx="182880" cy="45719"/>
            <a:chOff x="397564" y="5804266"/>
            <a:chExt cx="1266005" cy="102059"/>
          </a:xfrm>
        </p:grpSpPr>
        <p:cxnSp>
          <p:nvCxnSpPr>
            <p:cNvPr id="317" name="Straight Connector 316"/>
            <p:cNvCxnSpPr/>
            <p:nvPr/>
          </p:nvCxnSpPr>
          <p:spPr>
            <a:xfrm>
              <a:off x="397564" y="5906324"/>
              <a:ext cx="1266005" cy="1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/>
            <p:nvPr/>
          </p:nvCxnSpPr>
          <p:spPr>
            <a:xfrm>
              <a:off x="398742" y="5804266"/>
              <a:ext cx="1264827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319" name="Straight Connector 318"/>
          <p:cNvCxnSpPr/>
          <p:nvPr/>
        </p:nvCxnSpPr>
        <p:spPr>
          <a:xfrm>
            <a:off x="4677953" y="8859192"/>
            <a:ext cx="203467" cy="85603"/>
          </a:xfrm>
          <a:prstGeom prst="line">
            <a:avLst/>
          </a:prstGeom>
          <a:ln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TextBox 277"/>
          <p:cNvSpPr txBox="1"/>
          <p:nvPr/>
        </p:nvSpPr>
        <p:spPr>
          <a:xfrm>
            <a:off x="1496360" y="9322110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B0F0"/>
                </a:solidFill>
              </a:rPr>
              <a:t>mRNA</a:t>
            </a:r>
            <a:endParaRPr lang="en-US" sz="1200" b="1" dirty="0">
              <a:solidFill>
                <a:srgbClr val="00B0F0"/>
              </a:solidFill>
            </a:endParaRPr>
          </a:p>
        </p:txBody>
      </p:sp>
      <p:cxnSp>
        <p:nvCxnSpPr>
          <p:cNvPr id="303" name="Straight Connector 302"/>
          <p:cNvCxnSpPr/>
          <p:nvPr/>
        </p:nvCxnSpPr>
        <p:spPr>
          <a:xfrm flipV="1">
            <a:off x="6358674" y="9851947"/>
            <a:ext cx="216620" cy="1969"/>
          </a:xfrm>
          <a:prstGeom prst="line">
            <a:avLst/>
          </a:prstGeom>
          <a:ln w="127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998908" y="9691540"/>
            <a:ext cx="310793" cy="144516"/>
          </a:xfrm>
          <a:prstGeom prst="straightConnector1">
            <a:avLst/>
          </a:prstGeom>
          <a:ln>
            <a:solidFill>
              <a:srgbClr val="FFFF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/>
          <p:nvPr/>
        </p:nvCxnSpPr>
        <p:spPr>
          <a:xfrm>
            <a:off x="4002404" y="10270478"/>
            <a:ext cx="187086" cy="5072"/>
          </a:xfrm>
          <a:prstGeom prst="line">
            <a:avLst/>
          </a:prstGeom>
          <a:ln w="127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230618" y="9691540"/>
            <a:ext cx="1293484" cy="565777"/>
          </a:xfrm>
          <a:prstGeom prst="straightConnector1">
            <a:avLst/>
          </a:prstGeom>
          <a:ln>
            <a:solidFill>
              <a:srgbClr val="FFFF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6" name="Rectangle 9215"/>
          <p:cNvSpPr/>
          <p:nvPr/>
        </p:nvSpPr>
        <p:spPr>
          <a:xfrm>
            <a:off x="5149124" y="9599109"/>
            <a:ext cx="271751" cy="45719"/>
          </a:xfrm>
          <a:prstGeom prst="rect">
            <a:avLst/>
          </a:prstGeom>
          <a:noFill/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6" name="Straight Connector 325"/>
          <p:cNvCxnSpPr/>
          <p:nvPr/>
        </p:nvCxnSpPr>
        <p:spPr>
          <a:xfrm flipV="1">
            <a:off x="3725204" y="10546637"/>
            <a:ext cx="216620" cy="1969"/>
          </a:xfrm>
          <a:prstGeom prst="line">
            <a:avLst/>
          </a:prstGeom>
          <a:ln w="127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77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195</Words>
  <Application>Microsoft Office PowerPoint</Application>
  <PresentationFormat>Custom</PresentationFormat>
  <Paragraphs>88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</dc:creator>
  <cp:lastModifiedBy>Jakubowski, Henry</cp:lastModifiedBy>
  <cp:revision>192</cp:revision>
  <dcterms:created xsi:type="dcterms:W3CDTF">2012-08-13T23:13:31Z</dcterms:created>
  <dcterms:modified xsi:type="dcterms:W3CDTF">2012-09-19T19:13:25Z</dcterms:modified>
</cp:coreProperties>
</file>