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6" r:id="rId3"/>
  </p:sldIdLst>
  <p:sldSz cx="10058400" cy="12801600"/>
  <p:notesSz cx="6858000" cy="9144000"/>
  <p:defaultTextStyle>
    <a:defPPr>
      <a:defRPr lang="en-US"/>
    </a:defPPr>
    <a:lvl1pPr marL="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990099"/>
    <a:srgbClr val="993366"/>
    <a:srgbClr val="990000"/>
    <a:srgbClr val="CC00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4" d="100"/>
          <a:sy n="64" d="100"/>
        </p:scale>
        <p:origin x="-522" y="-84"/>
      </p:cViewPr>
      <p:guideLst>
        <p:guide orient="horz" pos="4032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CBB5-6D02-4BB1-B11A-255142F717BD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685800"/>
            <a:ext cx="2692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043AA-821B-4271-A14E-D83540A68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44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2" y="3976797"/>
            <a:ext cx="8549640" cy="27440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7254240"/>
            <a:ext cx="704088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8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69255" y="684531"/>
            <a:ext cx="1697356" cy="145618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2" y="684531"/>
            <a:ext cx="4924425" cy="145618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9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3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8226214"/>
            <a:ext cx="8549640" cy="254254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5425867"/>
            <a:ext cx="8549640" cy="28003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8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3" y="3982722"/>
            <a:ext cx="3310890" cy="11263631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5721" y="3982722"/>
            <a:ext cx="3310890" cy="11263631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89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12658"/>
            <a:ext cx="905256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865544"/>
            <a:ext cx="4444207" cy="1194222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4059766"/>
            <a:ext cx="4444207" cy="7375738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2865544"/>
            <a:ext cx="4445952" cy="1194222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4059766"/>
            <a:ext cx="4445952" cy="7375738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1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9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96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509694"/>
            <a:ext cx="3309144" cy="216916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4" y="509696"/>
            <a:ext cx="5622926" cy="10925811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2678856"/>
            <a:ext cx="3309144" cy="8756651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29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8961122"/>
            <a:ext cx="6035040" cy="105791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143846"/>
            <a:ext cx="6035040" cy="7680960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10019033"/>
            <a:ext cx="6035040" cy="1502409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7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2658"/>
            <a:ext cx="9052560" cy="21336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987043"/>
            <a:ext cx="9052560" cy="8448464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1865190"/>
            <a:ext cx="2346960" cy="681566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9278B-1637-475E-9CEF-ADFFF1F9E84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2" y="11865190"/>
            <a:ext cx="3185160" cy="681566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11865190"/>
            <a:ext cx="2346960" cy="681566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EBA21-1DE2-4F3C-B09F-774813F62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7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3040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1463040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720" indent="-457200" algn="l" defTabSz="146304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Endoplasmic_reticulum" TargetMode="External"/><Relationship Id="rId13" Type="http://schemas.openxmlformats.org/officeDocument/2006/relationships/hyperlink" Target="http://en.wikipedia.org/wiki/Proteasome" TargetMode="External"/><Relationship Id="rId1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hyperlink" Target="http://en.wikipedia.org/wiki/Ribosome" TargetMode="External"/><Relationship Id="rId12" Type="http://schemas.openxmlformats.org/officeDocument/2006/relationships/hyperlink" Target="http://en.wikipedia.org/wiki/Lysosome" TargetMode="External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6" Type="http://schemas.openxmlformats.org/officeDocument/2006/relationships/hyperlink" Target="http://en.wikipedia.org/wiki/Cytosol" TargetMode="External"/><Relationship Id="rId11" Type="http://schemas.openxmlformats.org/officeDocument/2006/relationships/hyperlink" Target="http://en.wikipedia.org/wiki/Golgi_apparatus" TargetMode="External"/><Relationship Id="rId5" Type="http://schemas.openxmlformats.org/officeDocument/2006/relationships/hyperlink" Target="http://en.wikipedia.org/wiki/Cytoplasm" TargetMode="External"/><Relationship Id="rId15" Type="http://schemas.openxmlformats.org/officeDocument/2006/relationships/image" Target="../media/image1.emf"/><Relationship Id="rId10" Type="http://schemas.openxmlformats.org/officeDocument/2006/relationships/hyperlink" Target="http://en.wikipedia.org/wiki/Peroxisome" TargetMode="External"/><Relationship Id="rId4" Type="http://schemas.openxmlformats.org/officeDocument/2006/relationships/hyperlink" Target="http://en.wikipedia.org/wiki/Mitochondrion" TargetMode="External"/><Relationship Id="rId9" Type="http://schemas.openxmlformats.org/officeDocument/2006/relationships/hyperlink" Target="http://en.wikipedia.org/wiki/Cell_membrane" TargetMode="External"/><Relationship Id="rId1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Endoplasmic_reticulum" TargetMode="External"/><Relationship Id="rId13" Type="http://schemas.openxmlformats.org/officeDocument/2006/relationships/hyperlink" Target="http://en.wikipedia.org/wiki/Proteasome" TargetMode="External"/><Relationship Id="rId1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hyperlink" Target="http://en.wikipedia.org/wiki/Ribosome" TargetMode="External"/><Relationship Id="rId12" Type="http://schemas.openxmlformats.org/officeDocument/2006/relationships/hyperlink" Target="http://en.wikipedia.org/wiki/Lysosome" TargetMode="External"/><Relationship Id="rId1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6" Type="http://schemas.openxmlformats.org/officeDocument/2006/relationships/hyperlink" Target="http://en.wikipedia.org/wiki/Cytosol" TargetMode="External"/><Relationship Id="rId11" Type="http://schemas.openxmlformats.org/officeDocument/2006/relationships/hyperlink" Target="http://en.wikipedia.org/wiki/Golgi_apparatus" TargetMode="External"/><Relationship Id="rId5" Type="http://schemas.openxmlformats.org/officeDocument/2006/relationships/hyperlink" Target="http://en.wikipedia.org/wiki/Cytoplasm" TargetMode="External"/><Relationship Id="rId15" Type="http://schemas.openxmlformats.org/officeDocument/2006/relationships/image" Target="../media/image1.emf"/><Relationship Id="rId10" Type="http://schemas.openxmlformats.org/officeDocument/2006/relationships/hyperlink" Target="http://en.wikipedia.org/wiki/Peroxisome" TargetMode="External"/><Relationship Id="rId4" Type="http://schemas.openxmlformats.org/officeDocument/2006/relationships/hyperlink" Target="http://en.wikipedia.org/wiki/Mitochondrion" TargetMode="External"/><Relationship Id="rId9" Type="http://schemas.openxmlformats.org/officeDocument/2006/relationships/hyperlink" Target="http://en.wikipedia.org/wiki/Cell_membrane" TargetMode="External"/><Relationship Id="rId1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90" y="1897572"/>
            <a:ext cx="677545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4" name="Straight Connector 103"/>
          <p:cNvCxnSpPr/>
          <p:nvPr/>
        </p:nvCxnSpPr>
        <p:spPr>
          <a:xfrm>
            <a:off x="4334912" y="2520428"/>
            <a:ext cx="513871" cy="47329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3027248" y="2222934"/>
            <a:ext cx="1393395" cy="3939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400" dirty="0">
                <a:hlinkClick r:id="rId4"/>
              </a:rPr>
              <a:t>mitochondrio</a:t>
            </a:r>
            <a:r>
              <a:rPr lang="en-US" sz="1600" dirty="0">
                <a:hlinkClick r:id="rId4"/>
              </a:rPr>
              <a:t>n</a:t>
            </a:r>
            <a:endParaRPr lang="en-US" sz="1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2784263" y="2877563"/>
            <a:ext cx="1043234" cy="578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pPr algn="ctr"/>
            <a:r>
              <a:rPr lang="en-US" sz="1400" dirty="0">
                <a:hlinkClick r:id="rId5"/>
              </a:rPr>
              <a:t>cytoplasm</a:t>
            </a:r>
            <a:endParaRPr lang="en-US" sz="1400" dirty="0"/>
          </a:p>
          <a:p>
            <a:pPr algn="ctr"/>
            <a:r>
              <a:rPr lang="en-US" sz="1400" dirty="0">
                <a:hlinkClick r:id="rId6"/>
              </a:rPr>
              <a:t>cytosol</a:t>
            </a:r>
            <a:endParaRPr lang="en-US" sz="1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6057375" y="2031299"/>
            <a:ext cx="986360" cy="363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400" dirty="0">
                <a:hlinkClick r:id="rId7"/>
              </a:rPr>
              <a:t>ribosome</a:t>
            </a:r>
            <a:endParaRPr lang="en-US" sz="1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7091021" y="1934350"/>
            <a:ext cx="1181879" cy="794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46304" tIns="73152" rIns="146304" bIns="73152" rtlCol="0">
            <a:spAutoFit/>
          </a:bodyPr>
          <a:lstStyle/>
          <a:p>
            <a:pPr algn="ctr"/>
            <a:r>
              <a:rPr lang="en-US" sz="1400" dirty="0"/>
              <a:t>Rough </a:t>
            </a:r>
            <a:r>
              <a:rPr lang="en-US" sz="1400" dirty="0" err="1">
                <a:hlinkClick r:id="rId8"/>
              </a:rPr>
              <a:t>endo</a:t>
            </a:r>
            <a:r>
              <a:rPr lang="en-US" sz="1400" dirty="0">
                <a:hlinkClick r:id="rId8"/>
              </a:rPr>
              <a:t>. reticulum</a:t>
            </a:r>
            <a:endParaRPr lang="en-US" sz="1400" dirty="0"/>
          </a:p>
        </p:txBody>
      </p:sp>
      <p:sp>
        <p:nvSpPr>
          <p:cNvPr id="112" name="TextBox 111"/>
          <p:cNvSpPr txBox="1"/>
          <p:nvPr/>
        </p:nvSpPr>
        <p:spPr>
          <a:xfrm>
            <a:off x="7287018" y="2734760"/>
            <a:ext cx="1383456" cy="363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400" dirty="0">
                <a:hlinkClick r:id="rId9"/>
              </a:rPr>
              <a:t>cell membrane</a:t>
            </a:r>
            <a:endParaRPr lang="en-US" sz="1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7659197" y="5098590"/>
            <a:ext cx="1148263" cy="363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400" dirty="0">
                <a:hlinkClick r:id="rId10"/>
              </a:rPr>
              <a:t>peroxisome</a:t>
            </a:r>
            <a:endParaRPr lang="en-US" sz="1400" dirty="0"/>
          </a:p>
        </p:txBody>
      </p:sp>
      <p:sp>
        <p:nvSpPr>
          <p:cNvPr id="114" name="TextBox 113"/>
          <p:cNvSpPr txBox="1"/>
          <p:nvPr/>
        </p:nvSpPr>
        <p:spPr>
          <a:xfrm>
            <a:off x="6625380" y="7272803"/>
            <a:ext cx="1325235" cy="363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400" dirty="0">
                <a:hlinkClick r:id="rId11"/>
              </a:rPr>
              <a:t>Golgi complex</a:t>
            </a:r>
            <a:endParaRPr lang="en-US" sz="1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1461110" y="6229708"/>
            <a:ext cx="1222001" cy="794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pPr algn="ctr"/>
            <a:r>
              <a:rPr lang="en-US" sz="1400" dirty="0"/>
              <a:t>smooth</a:t>
            </a:r>
          </a:p>
          <a:p>
            <a:pPr algn="ctr"/>
            <a:r>
              <a:rPr lang="en-US" sz="1400" dirty="0">
                <a:hlinkClick r:id="rId8"/>
              </a:rPr>
              <a:t>endoplasmic</a:t>
            </a:r>
          </a:p>
          <a:p>
            <a:pPr algn="ctr"/>
            <a:r>
              <a:rPr lang="en-US" sz="1400" dirty="0">
                <a:hlinkClick r:id="rId8"/>
              </a:rPr>
              <a:t>reticulum</a:t>
            </a:r>
            <a:endParaRPr lang="en-US" sz="1400" dirty="0"/>
          </a:p>
        </p:txBody>
      </p:sp>
      <p:sp>
        <p:nvSpPr>
          <p:cNvPr id="117" name="TextBox 116"/>
          <p:cNvSpPr txBox="1"/>
          <p:nvPr/>
        </p:nvSpPr>
        <p:spPr>
          <a:xfrm>
            <a:off x="1653820" y="4114548"/>
            <a:ext cx="979884" cy="363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400" dirty="0">
                <a:hlinkClick r:id="rId12"/>
              </a:rPr>
              <a:t>lysosome</a:t>
            </a:r>
            <a:endParaRPr lang="en-US" sz="1400" dirty="0"/>
          </a:p>
        </p:txBody>
      </p:sp>
      <p:sp>
        <p:nvSpPr>
          <p:cNvPr id="127" name="TextBox 126"/>
          <p:cNvSpPr txBox="1"/>
          <p:nvPr/>
        </p:nvSpPr>
        <p:spPr>
          <a:xfrm>
            <a:off x="8085627" y="4596215"/>
            <a:ext cx="1114921" cy="3477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300" dirty="0" smtClean="0">
                <a:hlinkClick r:id="rId13"/>
              </a:rPr>
              <a:t>proteasome</a:t>
            </a:r>
            <a:endParaRPr lang="en-US" sz="1300" dirty="0"/>
          </a:p>
        </p:txBody>
      </p:sp>
      <p:sp>
        <p:nvSpPr>
          <p:cNvPr id="132" name="TextBox 131"/>
          <p:cNvSpPr txBox="1"/>
          <p:nvPr/>
        </p:nvSpPr>
        <p:spPr>
          <a:xfrm>
            <a:off x="6670771" y="8529"/>
            <a:ext cx="1873590" cy="886397"/>
          </a:xfrm>
          <a:prstGeom prst="rect">
            <a:avLst/>
          </a:prstGeom>
          <a:noFill/>
        </p:spPr>
        <p:txBody>
          <a:bodyPr wrap="none" lIns="146304" tIns="73152" rIns="146304" bIns="73152" rtlCol="0">
            <a:spAutoFit/>
          </a:bodyPr>
          <a:lstStyle/>
          <a:p>
            <a:pPr algn="ctr"/>
            <a:r>
              <a:rPr lang="en-US" dirty="0" smtClean="0"/>
              <a:t>PROTEINS </a:t>
            </a:r>
            <a:br>
              <a:rPr lang="en-US" dirty="0" smtClean="0"/>
            </a:br>
            <a:endParaRPr lang="en-US" sz="1900" dirty="0"/>
          </a:p>
        </p:txBody>
      </p:sp>
      <p:sp>
        <p:nvSpPr>
          <p:cNvPr id="152" name="Oval 151"/>
          <p:cNvSpPr/>
          <p:nvPr/>
        </p:nvSpPr>
        <p:spPr>
          <a:xfrm rot="16200000">
            <a:off x="1033423" y="4999368"/>
            <a:ext cx="173404" cy="1816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 rot="16200000">
            <a:off x="1033423" y="5121177"/>
            <a:ext cx="173404" cy="1816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 rot="16200000">
            <a:off x="279095" y="4999368"/>
            <a:ext cx="173404" cy="1816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 rot="16200000">
            <a:off x="279095" y="5121177"/>
            <a:ext cx="173404" cy="1816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 rot="16200000">
            <a:off x="282357" y="5402385"/>
            <a:ext cx="173404" cy="1816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 rot="16200000">
            <a:off x="596732" y="4883854"/>
            <a:ext cx="26670" cy="328294"/>
          </a:xfrm>
          <a:custGeom>
            <a:avLst/>
            <a:gdLst>
              <a:gd name="connsiteX0" fmla="*/ 14287 w 19050"/>
              <a:gd name="connsiteY0" fmla="*/ 0 h 223837"/>
              <a:gd name="connsiteX1" fmla="*/ 16669 w 19050"/>
              <a:gd name="connsiteY1" fmla="*/ 21431 h 223837"/>
              <a:gd name="connsiteX2" fmla="*/ 9525 w 19050"/>
              <a:gd name="connsiteY2" fmla="*/ 57150 h 223837"/>
              <a:gd name="connsiteX3" fmla="*/ 2381 w 19050"/>
              <a:gd name="connsiteY3" fmla="*/ 78581 h 223837"/>
              <a:gd name="connsiteX4" fmla="*/ 0 w 19050"/>
              <a:gd name="connsiteY4" fmla="*/ 85725 h 223837"/>
              <a:gd name="connsiteX5" fmla="*/ 2381 w 19050"/>
              <a:gd name="connsiteY5" fmla="*/ 109537 h 223837"/>
              <a:gd name="connsiteX6" fmla="*/ 11906 w 19050"/>
              <a:gd name="connsiteY6" fmla="*/ 130969 h 223837"/>
              <a:gd name="connsiteX7" fmla="*/ 19050 w 19050"/>
              <a:gd name="connsiteY7" fmla="*/ 145256 h 223837"/>
              <a:gd name="connsiteX8" fmla="*/ 16669 w 19050"/>
              <a:gd name="connsiteY8" fmla="*/ 200025 h 223837"/>
              <a:gd name="connsiteX9" fmla="*/ 14287 w 19050"/>
              <a:gd name="connsiteY9" fmla="*/ 209550 h 223837"/>
              <a:gd name="connsiteX10" fmla="*/ 11906 w 19050"/>
              <a:gd name="connsiteY10" fmla="*/ 223837 h 223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" h="223837">
                <a:moveTo>
                  <a:pt x="14287" y="0"/>
                </a:moveTo>
                <a:cubicBezTo>
                  <a:pt x="15081" y="7144"/>
                  <a:pt x="16669" y="14243"/>
                  <a:pt x="16669" y="21431"/>
                </a:cubicBezTo>
                <a:cubicBezTo>
                  <a:pt x="16669" y="39041"/>
                  <a:pt x="14509" y="42197"/>
                  <a:pt x="9525" y="57150"/>
                </a:cubicBezTo>
                <a:lnTo>
                  <a:pt x="2381" y="78581"/>
                </a:lnTo>
                <a:lnTo>
                  <a:pt x="0" y="85725"/>
                </a:lnTo>
                <a:cubicBezTo>
                  <a:pt x="794" y="93662"/>
                  <a:pt x="911" y="101697"/>
                  <a:pt x="2381" y="109537"/>
                </a:cubicBezTo>
                <a:cubicBezTo>
                  <a:pt x="6067" y="129193"/>
                  <a:pt x="5490" y="118135"/>
                  <a:pt x="11906" y="130969"/>
                </a:cubicBezTo>
                <a:cubicBezTo>
                  <a:pt x="21760" y="150678"/>
                  <a:pt x="5405" y="124790"/>
                  <a:pt x="19050" y="145256"/>
                </a:cubicBezTo>
                <a:cubicBezTo>
                  <a:pt x="18256" y="163512"/>
                  <a:pt x="18019" y="181801"/>
                  <a:pt x="16669" y="200025"/>
                </a:cubicBezTo>
                <a:cubicBezTo>
                  <a:pt x="16427" y="203289"/>
                  <a:pt x="14997" y="206355"/>
                  <a:pt x="14287" y="209550"/>
                </a:cubicBezTo>
                <a:cubicBezTo>
                  <a:pt x="11750" y="220964"/>
                  <a:pt x="11906" y="217658"/>
                  <a:pt x="11906" y="223837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 rot="16200000">
            <a:off x="560061" y="4980849"/>
            <a:ext cx="26670" cy="240984"/>
          </a:xfrm>
          <a:custGeom>
            <a:avLst/>
            <a:gdLst>
              <a:gd name="connsiteX0" fmla="*/ 14287 w 19050"/>
              <a:gd name="connsiteY0" fmla="*/ 0 h 164307"/>
              <a:gd name="connsiteX1" fmla="*/ 19050 w 19050"/>
              <a:gd name="connsiteY1" fmla="*/ 11907 h 164307"/>
              <a:gd name="connsiteX2" fmla="*/ 14287 w 19050"/>
              <a:gd name="connsiteY2" fmla="*/ 26194 h 164307"/>
              <a:gd name="connsiteX3" fmla="*/ 9525 w 19050"/>
              <a:gd name="connsiteY3" fmla="*/ 40482 h 164307"/>
              <a:gd name="connsiteX4" fmla="*/ 7144 w 19050"/>
              <a:gd name="connsiteY4" fmla="*/ 47625 h 164307"/>
              <a:gd name="connsiteX5" fmla="*/ 2381 w 19050"/>
              <a:gd name="connsiteY5" fmla="*/ 54769 h 164307"/>
              <a:gd name="connsiteX6" fmla="*/ 0 w 19050"/>
              <a:gd name="connsiteY6" fmla="*/ 61913 h 164307"/>
              <a:gd name="connsiteX7" fmla="*/ 2381 w 19050"/>
              <a:gd name="connsiteY7" fmla="*/ 90488 h 164307"/>
              <a:gd name="connsiteX8" fmla="*/ 4762 w 19050"/>
              <a:gd name="connsiteY8" fmla="*/ 97632 h 164307"/>
              <a:gd name="connsiteX9" fmla="*/ 7144 w 19050"/>
              <a:gd name="connsiteY9" fmla="*/ 107157 h 164307"/>
              <a:gd name="connsiteX10" fmla="*/ 11906 w 19050"/>
              <a:gd name="connsiteY10" fmla="*/ 121444 h 164307"/>
              <a:gd name="connsiteX11" fmla="*/ 14287 w 19050"/>
              <a:gd name="connsiteY11" fmla="*/ 128588 h 164307"/>
              <a:gd name="connsiteX12" fmla="*/ 11906 w 19050"/>
              <a:gd name="connsiteY12" fmla="*/ 164307 h 16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050" h="164307">
                <a:moveTo>
                  <a:pt x="14287" y="0"/>
                </a:moveTo>
                <a:cubicBezTo>
                  <a:pt x="15875" y="3969"/>
                  <a:pt x="19050" y="7632"/>
                  <a:pt x="19050" y="11907"/>
                </a:cubicBezTo>
                <a:cubicBezTo>
                  <a:pt x="19050" y="16927"/>
                  <a:pt x="15875" y="21432"/>
                  <a:pt x="14287" y="26194"/>
                </a:cubicBezTo>
                <a:lnTo>
                  <a:pt x="9525" y="40482"/>
                </a:lnTo>
                <a:cubicBezTo>
                  <a:pt x="8731" y="42863"/>
                  <a:pt x="8536" y="45537"/>
                  <a:pt x="7144" y="47625"/>
                </a:cubicBezTo>
                <a:lnTo>
                  <a:pt x="2381" y="54769"/>
                </a:lnTo>
                <a:cubicBezTo>
                  <a:pt x="1587" y="57150"/>
                  <a:pt x="0" y="59403"/>
                  <a:pt x="0" y="61913"/>
                </a:cubicBezTo>
                <a:cubicBezTo>
                  <a:pt x="0" y="71471"/>
                  <a:pt x="1118" y="81014"/>
                  <a:pt x="2381" y="90488"/>
                </a:cubicBezTo>
                <a:cubicBezTo>
                  <a:pt x="2713" y="92976"/>
                  <a:pt x="4072" y="95218"/>
                  <a:pt x="4762" y="97632"/>
                </a:cubicBezTo>
                <a:cubicBezTo>
                  <a:pt x="5661" y="100779"/>
                  <a:pt x="6204" y="104022"/>
                  <a:pt x="7144" y="107157"/>
                </a:cubicBezTo>
                <a:cubicBezTo>
                  <a:pt x="8587" y="111965"/>
                  <a:pt x="10319" y="116682"/>
                  <a:pt x="11906" y="121444"/>
                </a:cubicBezTo>
                <a:lnTo>
                  <a:pt x="14287" y="128588"/>
                </a:lnTo>
                <a:cubicBezTo>
                  <a:pt x="11784" y="161127"/>
                  <a:pt x="11906" y="149195"/>
                  <a:pt x="11906" y="164307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 rot="16200000">
            <a:off x="563553" y="5047208"/>
            <a:ext cx="26670" cy="254952"/>
          </a:xfrm>
          <a:custGeom>
            <a:avLst/>
            <a:gdLst>
              <a:gd name="connsiteX0" fmla="*/ 19050 w 19050"/>
              <a:gd name="connsiteY0" fmla="*/ 0 h 173831"/>
              <a:gd name="connsiteX1" fmla="*/ 14288 w 19050"/>
              <a:gd name="connsiteY1" fmla="*/ 40481 h 173831"/>
              <a:gd name="connsiteX2" fmla="*/ 9525 w 19050"/>
              <a:gd name="connsiteY2" fmla="*/ 54769 h 173831"/>
              <a:gd name="connsiteX3" fmla="*/ 7144 w 19050"/>
              <a:gd name="connsiteY3" fmla="*/ 61913 h 173831"/>
              <a:gd name="connsiteX4" fmla="*/ 0 w 19050"/>
              <a:gd name="connsiteY4" fmla="*/ 76200 h 173831"/>
              <a:gd name="connsiteX5" fmla="*/ 2382 w 19050"/>
              <a:gd name="connsiteY5" fmla="*/ 92869 h 173831"/>
              <a:gd name="connsiteX6" fmla="*/ 4763 w 19050"/>
              <a:gd name="connsiteY6" fmla="*/ 100013 h 173831"/>
              <a:gd name="connsiteX7" fmla="*/ 11907 w 19050"/>
              <a:gd name="connsiteY7" fmla="*/ 104775 h 173831"/>
              <a:gd name="connsiteX8" fmla="*/ 16669 w 19050"/>
              <a:gd name="connsiteY8" fmla="*/ 119063 h 173831"/>
              <a:gd name="connsiteX9" fmla="*/ 19050 w 19050"/>
              <a:gd name="connsiteY9" fmla="*/ 126206 h 173831"/>
              <a:gd name="connsiteX10" fmla="*/ 16669 w 19050"/>
              <a:gd name="connsiteY10" fmla="*/ 173831 h 17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" h="173831">
                <a:moveTo>
                  <a:pt x="19050" y="0"/>
                </a:moveTo>
                <a:cubicBezTo>
                  <a:pt x="18790" y="2342"/>
                  <a:pt x="15043" y="36958"/>
                  <a:pt x="14288" y="40481"/>
                </a:cubicBezTo>
                <a:cubicBezTo>
                  <a:pt x="13236" y="45390"/>
                  <a:pt x="11113" y="50006"/>
                  <a:pt x="9525" y="54769"/>
                </a:cubicBezTo>
                <a:cubicBezTo>
                  <a:pt x="8731" y="57150"/>
                  <a:pt x="8536" y="59824"/>
                  <a:pt x="7144" y="61913"/>
                </a:cubicBezTo>
                <a:cubicBezTo>
                  <a:pt x="990" y="71145"/>
                  <a:pt x="3287" y="66341"/>
                  <a:pt x="0" y="76200"/>
                </a:cubicBezTo>
                <a:cubicBezTo>
                  <a:pt x="794" y="81756"/>
                  <a:pt x="1281" y="87365"/>
                  <a:pt x="2382" y="92869"/>
                </a:cubicBezTo>
                <a:cubicBezTo>
                  <a:pt x="2874" y="95330"/>
                  <a:pt x="3195" y="98053"/>
                  <a:pt x="4763" y="100013"/>
                </a:cubicBezTo>
                <a:cubicBezTo>
                  <a:pt x="6551" y="102248"/>
                  <a:pt x="9526" y="103188"/>
                  <a:pt x="11907" y="104775"/>
                </a:cubicBezTo>
                <a:lnTo>
                  <a:pt x="16669" y="119063"/>
                </a:lnTo>
                <a:lnTo>
                  <a:pt x="19050" y="126206"/>
                </a:lnTo>
                <a:cubicBezTo>
                  <a:pt x="16471" y="167475"/>
                  <a:pt x="16669" y="151581"/>
                  <a:pt x="16669" y="173831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 rot="16200000">
            <a:off x="607210" y="5070702"/>
            <a:ext cx="26670" cy="321310"/>
          </a:xfrm>
          <a:custGeom>
            <a:avLst/>
            <a:gdLst>
              <a:gd name="connsiteX0" fmla="*/ 11906 w 19050"/>
              <a:gd name="connsiteY0" fmla="*/ 0 h 219075"/>
              <a:gd name="connsiteX1" fmla="*/ 11906 w 19050"/>
              <a:gd name="connsiteY1" fmla="*/ 71437 h 219075"/>
              <a:gd name="connsiteX2" fmla="*/ 7144 w 19050"/>
              <a:gd name="connsiteY2" fmla="*/ 85725 h 219075"/>
              <a:gd name="connsiteX3" fmla="*/ 4763 w 19050"/>
              <a:gd name="connsiteY3" fmla="*/ 92869 h 219075"/>
              <a:gd name="connsiteX4" fmla="*/ 0 w 19050"/>
              <a:gd name="connsiteY4" fmla="*/ 100012 h 219075"/>
              <a:gd name="connsiteX5" fmla="*/ 7144 w 19050"/>
              <a:gd name="connsiteY5" fmla="*/ 126206 h 219075"/>
              <a:gd name="connsiteX6" fmla="*/ 11906 w 19050"/>
              <a:gd name="connsiteY6" fmla="*/ 133350 h 219075"/>
              <a:gd name="connsiteX7" fmla="*/ 19050 w 19050"/>
              <a:gd name="connsiteY7" fmla="*/ 157162 h 219075"/>
              <a:gd name="connsiteX8" fmla="*/ 16669 w 19050"/>
              <a:gd name="connsiteY8" fmla="*/ 180975 h 219075"/>
              <a:gd name="connsiteX9" fmla="*/ 14288 w 19050"/>
              <a:gd name="connsiteY9" fmla="*/ 192881 h 219075"/>
              <a:gd name="connsiteX10" fmla="*/ 14288 w 19050"/>
              <a:gd name="connsiteY10" fmla="*/ 219075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" h="219075">
                <a:moveTo>
                  <a:pt x="11906" y="0"/>
                </a:moveTo>
                <a:cubicBezTo>
                  <a:pt x="13482" y="28366"/>
                  <a:pt x="16369" y="44659"/>
                  <a:pt x="11906" y="71437"/>
                </a:cubicBezTo>
                <a:cubicBezTo>
                  <a:pt x="11081" y="76389"/>
                  <a:pt x="8731" y="80962"/>
                  <a:pt x="7144" y="85725"/>
                </a:cubicBezTo>
                <a:cubicBezTo>
                  <a:pt x="6350" y="88106"/>
                  <a:pt x="6156" y="90781"/>
                  <a:pt x="4763" y="92869"/>
                </a:cubicBezTo>
                <a:lnTo>
                  <a:pt x="0" y="100012"/>
                </a:lnTo>
                <a:cubicBezTo>
                  <a:pt x="1278" y="106405"/>
                  <a:pt x="3689" y="121023"/>
                  <a:pt x="7144" y="126206"/>
                </a:cubicBezTo>
                <a:cubicBezTo>
                  <a:pt x="8731" y="128587"/>
                  <a:pt x="10744" y="130735"/>
                  <a:pt x="11906" y="133350"/>
                </a:cubicBezTo>
                <a:cubicBezTo>
                  <a:pt x="15221" y="140809"/>
                  <a:pt x="17070" y="149242"/>
                  <a:pt x="19050" y="157162"/>
                </a:cubicBezTo>
                <a:cubicBezTo>
                  <a:pt x="18256" y="165100"/>
                  <a:pt x="17723" y="173068"/>
                  <a:pt x="16669" y="180975"/>
                </a:cubicBezTo>
                <a:cubicBezTo>
                  <a:pt x="16134" y="184987"/>
                  <a:pt x="14540" y="188842"/>
                  <a:pt x="14288" y="192881"/>
                </a:cubicBezTo>
                <a:cubicBezTo>
                  <a:pt x="13743" y="201595"/>
                  <a:pt x="14288" y="210344"/>
                  <a:pt x="14288" y="219075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 rot="16200000">
            <a:off x="573801" y="5333448"/>
            <a:ext cx="26670" cy="247968"/>
          </a:xfrm>
          <a:custGeom>
            <a:avLst/>
            <a:gdLst>
              <a:gd name="connsiteX0" fmla="*/ 9525 w 19050"/>
              <a:gd name="connsiteY0" fmla="*/ 0 h 169069"/>
              <a:gd name="connsiteX1" fmla="*/ 14288 w 19050"/>
              <a:gd name="connsiteY1" fmla="*/ 11906 h 169069"/>
              <a:gd name="connsiteX2" fmla="*/ 19050 w 19050"/>
              <a:gd name="connsiteY2" fmla="*/ 26194 h 169069"/>
              <a:gd name="connsiteX3" fmla="*/ 14288 w 19050"/>
              <a:gd name="connsiteY3" fmla="*/ 47625 h 169069"/>
              <a:gd name="connsiteX4" fmla="*/ 9525 w 19050"/>
              <a:gd name="connsiteY4" fmla="*/ 61912 h 169069"/>
              <a:gd name="connsiteX5" fmla="*/ 4763 w 19050"/>
              <a:gd name="connsiteY5" fmla="*/ 69056 h 169069"/>
              <a:gd name="connsiteX6" fmla="*/ 0 w 19050"/>
              <a:gd name="connsiteY6" fmla="*/ 83344 h 169069"/>
              <a:gd name="connsiteX7" fmla="*/ 4763 w 19050"/>
              <a:gd name="connsiteY7" fmla="*/ 102394 h 169069"/>
              <a:gd name="connsiteX8" fmla="*/ 14288 w 19050"/>
              <a:gd name="connsiteY8" fmla="*/ 116681 h 169069"/>
              <a:gd name="connsiteX9" fmla="*/ 11906 w 19050"/>
              <a:gd name="connsiteY9" fmla="*/ 140494 h 169069"/>
              <a:gd name="connsiteX10" fmla="*/ 7144 w 19050"/>
              <a:gd name="connsiteY10" fmla="*/ 154781 h 169069"/>
              <a:gd name="connsiteX11" fmla="*/ 4763 w 19050"/>
              <a:gd name="connsiteY11" fmla="*/ 161925 h 169069"/>
              <a:gd name="connsiteX12" fmla="*/ 4763 w 19050"/>
              <a:gd name="connsiteY12" fmla="*/ 169069 h 16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050" h="169069">
                <a:moveTo>
                  <a:pt x="9525" y="0"/>
                </a:moveTo>
                <a:cubicBezTo>
                  <a:pt x="11113" y="3969"/>
                  <a:pt x="12827" y="7889"/>
                  <a:pt x="14288" y="11906"/>
                </a:cubicBezTo>
                <a:cubicBezTo>
                  <a:pt x="16004" y="16624"/>
                  <a:pt x="19050" y="26194"/>
                  <a:pt x="19050" y="26194"/>
                </a:cubicBezTo>
                <a:cubicBezTo>
                  <a:pt x="17691" y="32987"/>
                  <a:pt x="16305" y="40903"/>
                  <a:pt x="14288" y="47625"/>
                </a:cubicBezTo>
                <a:cubicBezTo>
                  <a:pt x="12845" y="52433"/>
                  <a:pt x="12309" y="57735"/>
                  <a:pt x="9525" y="61912"/>
                </a:cubicBezTo>
                <a:cubicBezTo>
                  <a:pt x="7938" y="64293"/>
                  <a:pt x="5925" y="66441"/>
                  <a:pt x="4763" y="69056"/>
                </a:cubicBezTo>
                <a:cubicBezTo>
                  <a:pt x="2724" y="73644"/>
                  <a:pt x="0" y="83344"/>
                  <a:pt x="0" y="83344"/>
                </a:cubicBezTo>
                <a:cubicBezTo>
                  <a:pt x="661" y="86648"/>
                  <a:pt x="2473" y="98272"/>
                  <a:pt x="4763" y="102394"/>
                </a:cubicBezTo>
                <a:cubicBezTo>
                  <a:pt x="7543" y="107397"/>
                  <a:pt x="14288" y="116681"/>
                  <a:pt x="14288" y="116681"/>
                </a:cubicBezTo>
                <a:cubicBezTo>
                  <a:pt x="13494" y="124619"/>
                  <a:pt x="13376" y="132653"/>
                  <a:pt x="11906" y="140494"/>
                </a:cubicBezTo>
                <a:cubicBezTo>
                  <a:pt x="10981" y="145428"/>
                  <a:pt x="8731" y="150019"/>
                  <a:pt x="7144" y="154781"/>
                </a:cubicBezTo>
                <a:cubicBezTo>
                  <a:pt x="6350" y="157162"/>
                  <a:pt x="4763" y="159415"/>
                  <a:pt x="4763" y="161925"/>
                </a:cubicBezTo>
                <a:lnTo>
                  <a:pt x="4763" y="169069"/>
                </a:ln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 rot="16200000">
            <a:off x="924807" y="4919034"/>
            <a:ext cx="20125" cy="244476"/>
          </a:xfrm>
          <a:custGeom>
            <a:avLst/>
            <a:gdLst>
              <a:gd name="connsiteX0" fmla="*/ 7143 w 14375"/>
              <a:gd name="connsiteY0" fmla="*/ 166688 h 166688"/>
              <a:gd name="connsiteX1" fmla="*/ 9525 w 14375"/>
              <a:gd name="connsiteY1" fmla="*/ 154781 h 166688"/>
              <a:gd name="connsiteX2" fmla="*/ 14287 w 14375"/>
              <a:gd name="connsiteY2" fmla="*/ 140494 h 166688"/>
              <a:gd name="connsiteX3" fmla="*/ 7143 w 14375"/>
              <a:gd name="connsiteY3" fmla="*/ 109538 h 166688"/>
              <a:gd name="connsiteX4" fmla="*/ 0 w 14375"/>
              <a:gd name="connsiteY4" fmla="*/ 95250 h 166688"/>
              <a:gd name="connsiteX5" fmla="*/ 2381 w 14375"/>
              <a:gd name="connsiteY5" fmla="*/ 66675 h 166688"/>
              <a:gd name="connsiteX6" fmla="*/ 4762 w 14375"/>
              <a:gd name="connsiteY6" fmla="*/ 59531 h 166688"/>
              <a:gd name="connsiteX7" fmla="*/ 11906 w 14375"/>
              <a:gd name="connsiteY7" fmla="*/ 57150 h 166688"/>
              <a:gd name="connsiteX8" fmla="*/ 14287 w 14375"/>
              <a:gd name="connsiteY8" fmla="*/ 50006 h 166688"/>
              <a:gd name="connsiteX9" fmla="*/ 9525 w 14375"/>
              <a:gd name="connsiteY9" fmla="*/ 4763 h 166688"/>
              <a:gd name="connsiteX10" fmla="*/ 7143 w 14375"/>
              <a:gd name="connsiteY10" fmla="*/ 0 h 16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375" h="166688">
                <a:moveTo>
                  <a:pt x="7143" y="166688"/>
                </a:moveTo>
                <a:cubicBezTo>
                  <a:pt x="7937" y="162719"/>
                  <a:pt x="8460" y="158686"/>
                  <a:pt x="9525" y="154781"/>
                </a:cubicBezTo>
                <a:cubicBezTo>
                  <a:pt x="10846" y="149938"/>
                  <a:pt x="14287" y="140494"/>
                  <a:pt x="14287" y="140494"/>
                </a:cubicBezTo>
                <a:cubicBezTo>
                  <a:pt x="13189" y="132805"/>
                  <a:pt x="11899" y="116673"/>
                  <a:pt x="7143" y="109538"/>
                </a:cubicBezTo>
                <a:cubicBezTo>
                  <a:pt x="989" y="100305"/>
                  <a:pt x="3286" y="105109"/>
                  <a:pt x="0" y="95250"/>
                </a:cubicBezTo>
                <a:cubicBezTo>
                  <a:pt x="794" y="85725"/>
                  <a:pt x="1118" y="76149"/>
                  <a:pt x="2381" y="66675"/>
                </a:cubicBezTo>
                <a:cubicBezTo>
                  <a:pt x="2713" y="64187"/>
                  <a:pt x="2987" y="61306"/>
                  <a:pt x="4762" y="59531"/>
                </a:cubicBezTo>
                <a:cubicBezTo>
                  <a:pt x="6537" y="57756"/>
                  <a:pt x="9525" y="57944"/>
                  <a:pt x="11906" y="57150"/>
                </a:cubicBezTo>
                <a:cubicBezTo>
                  <a:pt x="12700" y="54769"/>
                  <a:pt x="14287" y="52516"/>
                  <a:pt x="14287" y="50006"/>
                </a:cubicBezTo>
                <a:cubicBezTo>
                  <a:pt x="14287" y="31991"/>
                  <a:pt x="15429" y="19522"/>
                  <a:pt x="9525" y="4763"/>
                </a:cubicBezTo>
                <a:cubicBezTo>
                  <a:pt x="8866" y="3115"/>
                  <a:pt x="7937" y="1588"/>
                  <a:pt x="7143" y="0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 rot="16200000">
            <a:off x="877879" y="4963547"/>
            <a:ext cx="26670" cy="268922"/>
          </a:xfrm>
          <a:custGeom>
            <a:avLst/>
            <a:gdLst>
              <a:gd name="connsiteX0" fmla="*/ 7144 w 19050"/>
              <a:gd name="connsiteY0" fmla="*/ 183356 h 183356"/>
              <a:gd name="connsiteX1" fmla="*/ 11906 w 19050"/>
              <a:gd name="connsiteY1" fmla="*/ 171450 h 183356"/>
              <a:gd name="connsiteX2" fmla="*/ 19050 w 19050"/>
              <a:gd name="connsiteY2" fmla="*/ 157163 h 183356"/>
              <a:gd name="connsiteX3" fmla="*/ 14288 w 19050"/>
              <a:gd name="connsiteY3" fmla="*/ 138113 h 183356"/>
              <a:gd name="connsiteX4" fmla="*/ 4763 w 19050"/>
              <a:gd name="connsiteY4" fmla="*/ 123825 h 183356"/>
              <a:gd name="connsiteX5" fmla="*/ 0 w 19050"/>
              <a:gd name="connsiteY5" fmla="*/ 109538 h 183356"/>
              <a:gd name="connsiteX6" fmla="*/ 2381 w 19050"/>
              <a:gd name="connsiteY6" fmla="*/ 88106 h 183356"/>
              <a:gd name="connsiteX7" fmla="*/ 9525 w 19050"/>
              <a:gd name="connsiteY7" fmla="*/ 64294 h 183356"/>
              <a:gd name="connsiteX8" fmla="*/ 11906 w 19050"/>
              <a:gd name="connsiteY8" fmla="*/ 54769 h 183356"/>
              <a:gd name="connsiteX9" fmla="*/ 4763 w 19050"/>
              <a:gd name="connsiteY9" fmla="*/ 14288 h 183356"/>
              <a:gd name="connsiteX10" fmla="*/ 2381 w 19050"/>
              <a:gd name="connsiteY10" fmla="*/ 7144 h 183356"/>
              <a:gd name="connsiteX11" fmla="*/ 0 w 19050"/>
              <a:gd name="connsiteY11" fmla="*/ 0 h 18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50" h="183356">
                <a:moveTo>
                  <a:pt x="7144" y="183356"/>
                </a:moveTo>
                <a:cubicBezTo>
                  <a:pt x="8731" y="179387"/>
                  <a:pt x="9994" y="175273"/>
                  <a:pt x="11906" y="171450"/>
                </a:cubicBezTo>
                <a:cubicBezTo>
                  <a:pt x="21140" y="152983"/>
                  <a:pt x="13065" y="175119"/>
                  <a:pt x="19050" y="157163"/>
                </a:cubicBezTo>
                <a:cubicBezTo>
                  <a:pt x="18390" y="153864"/>
                  <a:pt x="16576" y="142232"/>
                  <a:pt x="14288" y="138113"/>
                </a:cubicBezTo>
                <a:cubicBezTo>
                  <a:pt x="11508" y="133109"/>
                  <a:pt x="6573" y="129255"/>
                  <a:pt x="4763" y="123825"/>
                </a:cubicBezTo>
                <a:lnTo>
                  <a:pt x="0" y="109538"/>
                </a:lnTo>
                <a:cubicBezTo>
                  <a:pt x="794" y="102394"/>
                  <a:pt x="1288" y="95210"/>
                  <a:pt x="2381" y="88106"/>
                </a:cubicBezTo>
                <a:cubicBezTo>
                  <a:pt x="3891" y="78290"/>
                  <a:pt x="6933" y="74662"/>
                  <a:pt x="9525" y="64294"/>
                </a:cubicBezTo>
                <a:lnTo>
                  <a:pt x="11906" y="54769"/>
                </a:lnTo>
                <a:cubicBezTo>
                  <a:pt x="9071" y="23582"/>
                  <a:pt x="12297" y="36889"/>
                  <a:pt x="4763" y="14288"/>
                </a:cubicBezTo>
                <a:lnTo>
                  <a:pt x="2381" y="7144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 rot="16200000">
            <a:off x="891203" y="5019414"/>
            <a:ext cx="20978" cy="282894"/>
          </a:xfrm>
          <a:custGeom>
            <a:avLst/>
            <a:gdLst>
              <a:gd name="connsiteX0" fmla="*/ 2381 w 14984"/>
              <a:gd name="connsiteY0" fmla="*/ 192882 h 192882"/>
              <a:gd name="connsiteX1" fmla="*/ 7143 w 14984"/>
              <a:gd name="connsiteY1" fmla="*/ 171450 h 192882"/>
              <a:gd name="connsiteX2" fmla="*/ 9525 w 14984"/>
              <a:gd name="connsiteY2" fmla="*/ 164307 h 192882"/>
              <a:gd name="connsiteX3" fmla="*/ 14287 w 14984"/>
              <a:gd name="connsiteY3" fmla="*/ 142875 h 192882"/>
              <a:gd name="connsiteX4" fmla="*/ 7143 w 14984"/>
              <a:gd name="connsiteY4" fmla="*/ 111919 h 192882"/>
              <a:gd name="connsiteX5" fmla="*/ 0 w 14984"/>
              <a:gd name="connsiteY5" fmla="*/ 97632 h 192882"/>
              <a:gd name="connsiteX6" fmla="*/ 4762 w 14984"/>
              <a:gd name="connsiteY6" fmla="*/ 69057 h 192882"/>
              <a:gd name="connsiteX7" fmla="*/ 9525 w 14984"/>
              <a:gd name="connsiteY7" fmla="*/ 61913 h 192882"/>
              <a:gd name="connsiteX8" fmla="*/ 11906 w 14984"/>
              <a:gd name="connsiteY8" fmla="*/ 16669 h 192882"/>
              <a:gd name="connsiteX9" fmla="*/ 9525 w 14984"/>
              <a:gd name="connsiteY9" fmla="*/ 7144 h 192882"/>
              <a:gd name="connsiteX10" fmla="*/ 7143 w 14984"/>
              <a:gd name="connsiteY10" fmla="*/ 0 h 19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84" h="192882">
                <a:moveTo>
                  <a:pt x="2381" y="192882"/>
                </a:moveTo>
                <a:cubicBezTo>
                  <a:pt x="4016" y="184705"/>
                  <a:pt x="4902" y="179291"/>
                  <a:pt x="7143" y="171450"/>
                </a:cubicBezTo>
                <a:cubicBezTo>
                  <a:pt x="7833" y="169037"/>
                  <a:pt x="8835" y="166720"/>
                  <a:pt x="9525" y="164307"/>
                </a:cubicBezTo>
                <a:cubicBezTo>
                  <a:pt x="11766" y="156466"/>
                  <a:pt x="12652" y="151052"/>
                  <a:pt x="14287" y="142875"/>
                </a:cubicBezTo>
                <a:cubicBezTo>
                  <a:pt x="13189" y="135187"/>
                  <a:pt x="11898" y="119053"/>
                  <a:pt x="7143" y="111919"/>
                </a:cubicBezTo>
                <a:cubicBezTo>
                  <a:pt x="989" y="102687"/>
                  <a:pt x="3286" y="107490"/>
                  <a:pt x="0" y="97632"/>
                </a:cubicBezTo>
                <a:cubicBezTo>
                  <a:pt x="754" y="90844"/>
                  <a:pt x="773" y="77035"/>
                  <a:pt x="4762" y="69057"/>
                </a:cubicBezTo>
                <a:cubicBezTo>
                  <a:pt x="6042" y="66497"/>
                  <a:pt x="7937" y="64294"/>
                  <a:pt x="9525" y="61913"/>
                </a:cubicBezTo>
                <a:cubicBezTo>
                  <a:pt x="17034" y="39382"/>
                  <a:pt x="15754" y="49383"/>
                  <a:pt x="11906" y="16669"/>
                </a:cubicBezTo>
                <a:cubicBezTo>
                  <a:pt x="11524" y="13419"/>
                  <a:pt x="10424" y="10291"/>
                  <a:pt x="9525" y="7144"/>
                </a:cubicBezTo>
                <a:cubicBezTo>
                  <a:pt x="8835" y="4730"/>
                  <a:pt x="7143" y="0"/>
                  <a:pt x="7143" y="0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 rot="16200000">
            <a:off x="912804" y="5121661"/>
            <a:ext cx="26670" cy="206058"/>
          </a:xfrm>
          <a:custGeom>
            <a:avLst/>
            <a:gdLst>
              <a:gd name="connsiteX0" fmla="*/ 19050 w 19050"/>
              <a:gd name="connsiteY0" fmla="*/ 140494 h 140494"/>
              <a:gd name="connsiteX1" fmla="*/ 16668 w 19050"/>
              <a:gd name="connsiteY1" fmla="*/ 128587 h 140494"/>
              <a:gd name="connsiteX2" fmla="*/ 11906 w 19050"/>
              <a:gd name="connsiteY2" fmla="*/ 121444 h 140494"/>
              <a:gd name="connsiteX3" fmla="*/ 7143 w 19050"/>
              <a:gd name="connsiteY3" fmla="*/ 107156 h 140494"/>
              <a:gd name="connsiteX4" fmla="*/ 4762 w 19050"/>
              <a:gd name="connsiteY4" fmla="*/ 97631 h 140494"/>
              <a:gd name="connsiteX5" fmla="*/ 0 w 19050"/>
              <a:gd name="connsiteY5" fmla="*/ 83344 h 140494"/>
              <a:gd name="connsiteX6" fmla="*/ 4762 w 19050"/>
              <a:gd name="connsiteY6" fmla="*/ 57150 h 140494"/>
              <a:gd name="connsiteX7" fmla="*/ 16668 w 19050"/>
              <a:gd name="connsiteY7" fmla="*/ 35719 h 140494"/>
              <a:gd name="connsiteX8" fmla="*/ 11906 w 19050"/>
              <a:gd name="connsiteY8" fmla="*/ 2381 h 140494"/>
              <a:gd name="connsiteX9" fmla="*/ 9525 w 19050"/>
              <a:gd name="connsiteY9" fmla="*/ 0 h 14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050" h="140494">
                <a:moveTo>
                  <a:pt x="19050" y="140494"/>
                </a:moveTo>
                <a:cubicBezTo>
                  <a:pt x="18256" y="136525"/>
                  <a:pt x="18089" y="132377"/>
                  <a:pt x="16668" y="128587"/>
                </a:cubicBezTo>
                <a:cubicBezTo>
                  <a:pt x="15663" y="125908"/>
                  <a:pt x="13068" y="124059"/>
                  <a:pt x="11906" y="121444"/>
                </a:cubicBezTo>
                <a:cubicBezTo>
                  <a:pt x="9867" y="116856"/>
                  <a:pt x="8360" y="112026"/>
                  <a:pt x="7143" y="107156"/>
                </a:cubicBezTo>
                <a:cubicBezTo>
                  <a:pt x="6349" y="103981"/>
                  <a:pt x="5702" y="100766"/>
                  <a:pt x="4762" y="97631"/>
                </a:cubicBezTo>
                <a:cubicBezTo>
                  <a:pt x="3320" y="92823"/>
                  <a:pt x="0" y="83344"/>
                  <a:pt x="0" y="83344"/>
                </a:cubicBezTo>
                <a:cubicBezTo>
                  <a:pt x="519" y="79194"/>
                  <a:pt x="1210" y="63544"/>
                  <a:pt x="4762" y="57150"/>
                </a:cubicBezTo>
                <a:cubicBezTo>
                  <a:pt x="18409" y="32584"/>
                  <a:pt x="11280" y="51883"/>
                  <a:pt x="16668" y="35719"/>
                </a:cubicBezTo>
                <a:cubicBezTo>
                  <a:pt x="16060" y="29028"/>
                  <a:pt x="16487" y="11543"/>
                  <a:pt x="11906" y="2381"/>
                </a:cubicBezTo>
                <a:cubicBezTo>
                  <a:pt x="11404" y="1377"/>
                  <a:pt x="10319" y="794"/>
                  <a:pt x="9525" y="0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 rot="16200000">
            <a:off x="902166" y="5317777"/>
            <a:ext cx="20003" cy="296864"/>
          </a:xfrm>
          <a:custGeom>
            <a:avLst/>
            <a:gdLst>
              <a:gd name="connsiteX0" fmla="*/ 4763 w 14288"/>
              <a:gd name="connsiteY0" fmla="*/ 202407 h 202407"/>
              <a:gd name="connsiteX1" fmla="*/ 11907 w 14288"/>
              <a:gd name="connsiteY1" fmla="*/ 183357 h 202407"/>
              <a:gd name="connsiteX2" fmla="*/ 14288 w 14288"/>
              <a:gd name="connsiteY2" fmla="*/ 164307 h 202407"/>
              <a:gd name="connsiteX3" fmla="*/ 11907 w 14288"/>
              <a:gd name="connsiteY3" fmla="*/ 142875 h 202407"/>
              <a:gd name="connsiteX4" fmla="*/ 2382 w 14288"/>
              <a:gd name="connsiteY4" fmla="*/ 121444 h 202407"/>
              <a:gd name="connsiteX5" fmla="*/ 0 w 14288"/>
              <a:gd name="connsiteY5" fmla="*/ 114300 h 202407"/>
              <a:gd name="connsiteX6" fmla="*/ 4763 w 14288"/>
              <a:gd name="connsiteY6" fmla="*/ 90488 h 202407"/>
              <a:gd name="connsiteX7" fmla="*/ 7144 w 14288"/>
              <a:gd name="connsiteY7" fmla="*/ 78582 h 202407"/>
              <a:gd name="connsiteX8" fmla="*/ 11907 w 14288"/>
              <a:gd name="connsiteY8" fmla="*/ 57150 h 202407"/>
              <a:gd name="connsiteX9" fmla="*/ 7144 w 14288"/>
              <a:gd name="connsiteY9" fmla="*/ 0 h 20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88" h="202407">
                <a:moveTo>
                  <a:pt x="4763" y="202407"/>
                </a:moveTo>
                <a:cubicBezTo>
                  <a:pt x="5154" y="201429"/>
                  <a:pt x="11286" y="186769"/>
                  <a:pt x="11907" y="183357"/>
                </a:cubicBezTo>
                <a:cubicBezTo>
                  <a:pt x="13052" y="177061"/>
                  <a:pt x="13494" y="170657"/>
                  <a:pt x="14288" y="164307"/>
                </a:cubicBezTo>
                <a:cubicBezTo>
                  <a:pt x="13494" y="157163"/>
                  <a:pt x="13317" y="149923"/>
                  <a:pt x="11907" y="142875"/>
                </a:cubicBezTo>
                <a:cubicBezTo>
                  <a:pt x="7813" y="122406"/>
                  <a:pt x="9031" y="134742"/>
                  <a:pt x="2382" y="121444"/>
                </a:cubicBezTo>
                <a:cubicBezTo>
                  <a:pt x="1259" y="119199"/>
                  <a:pt x="794" y="116681"/>
                  <a:pt x="0" y="114300"/>
                </a:cubicBezTo>
                <a:cubicBezTo>
                  <a:pt x="4670" y="86291"/>
                  <a:pt x="25" y="111810"/>
                  <a:pt x="4763" y="90488"/>
                </a:cubicBezTo>
                <a:cubicBezTo>
                  <a:pt x="5641" y="86537"/>
                  <a:pt x="6162" y="82508"/>
                  <a:pt x="7144" y="78582"/>
                </a:cubicBezTo>
                <a:cubicBezTo>
                  <a:pt x="13008" y="55125"/>
                  <a:pt x="5350" y="96482"/>
                  <a:pt x="11907" y="57150"/>
                </a:cubicBezTo>
                <a:cubicBezTo>
                  <a:pt x="9444" y="2990"/>
                  <a:pt x="17341" y="20399"/>
                  <a:pt x="7144" y="0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 rot="16200000">
            <a:off x="894944" y="5368498"/>
            <a:ext cx="10002" cy="265430"/>
          </a:xfrm>
          <a:custGeom>
            <a:avLst/>
            <a:gdLst>
              <a:gd name="connsiteX0" fmla="*/ 0 w 7144"/>
              <a:gd name="connsiteY0" fmla="*/ 180975 h 180975"/>
              <a:gd name="connsiteX1" fmla="*/ 2381 w 7144"/>
              <a:gd name="connsiteY1" fmla="*/ 109537 h 180975"/>
              <a:gd name="connsiteX2" fmla="*/ 7144 w 7144"/>
              <a:gd name="connsiteY2" fmla="*/ 95250 h 180975"/>
              <a:gd name="connsiteX3" fmla="*/ 4763 w 7144"/>
              <a:gd name="connsiteY3" fmla="*/ 0 h 18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44" h="180975">
                <a:moveTo>
                  <a:pt x="0" y="180975"/>
                </a:moveTo>
                <a:cubicBezTo>
                  <a:pt x="794" y="157162"/>
                  <a:pt x="402" y="133281"/>
                  <a:pt x="2381" y="109537"/>
                </a:cubicBezTo>
                <a:cubicBezTo>
                  <a:pt x="2798" y="104534"/>
                  <a:pt x="7144" y="95250"/>
                  <a:pt x="7144" y="95250"/>
                </a:cubicBezTo>
                <a:cubicBezTo>
                  <a:pt x="3691" y="36543"/>
                  <a:pt x="4763" y="68285"/>
                  <a:pt x="4763" y="0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 rot="16200000">
            <a:off x="580626" y="5369326"/>
            <a:ext cx="20003" cy="282892"/>
          </a:xfrm>
          <a:custGeom>
            <a:avLst/>
            <a:gdLst>
              <a:gd name="connsiteX0" fmla="*/ 7144 w 14288"/>
              <a:gd name="connsiteY0" fmla="*/ 0 h 192881"/>
              <a:gd name="connsiteX1" fmla="*/ 11907 w 14288"/>
              <a:gd name="connsiteY1" fmla="*/ 11906 h 192881"/>
              <a:gd name="connsiteX2" fmla="*/ 14288 w 14288"/>
              <a:gd name="connsiteY2" fmla="*/ 19050 h 192881"/>
              <a:gd name="connsiteX3" fmla="*/ 7144 w 14288"/>
              <a:gd name="connsiteY3" fmla="*/ 57150 h 192881"/>
              <a:gd name="connsiteX4" fmla="*/ 0 w 14288"/>
              <a:gd name="connsiteY4" fmla="*/ 71437 h 192881"/>
              <a:gd name="connsiteX5" fmla="*/ 4763 w 14288"/>
              <a:gd name="connsiteY5" fmla="*/ 100012 h 192881"/>
              <a:gd name="connsiteX6" fmla="*/ 11907 w 14288"/>
              <a:gd name="connsiteY6" fmla="*/ 114300 h 192881"/>
              <a:gd name="connsiteX7" fmla="*/ 11907 w 14288"/>
              <a:gd name="connsiteY7" fmla="*/ 192881 h 19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88" h="192881">
                <a:moveTo>
                  <a:pt x="7144" y="0"/>
                </a:moveTo>
                <a:cubicBezTo>
                  <a:pt x="8732" y="3969"/>
                  <a:pt x="10406" y="7904"/>
                  <a:pt x="11907" y="11906"/>
                </a:cubicBezTo>
                <a:cubicBezTo>
                  <a:pt x="12788" y="14256"/>
                  <a:pt x="14288" y="16540"/>
                  <a:pt x="14288" y="19050"/>
                </a:cubicBezTo>
                <a:cubicBezTo>
                  <a:pt x="14288" y="26176"/>
                  <a:pt x="12617" y="48940"/>
                  <a:pt x="7144" y="57150"/>
                </a:cubicBezTo>
                <a:cubicBezTo>
                  <a:pt x="990" y="66382"/>
                  <a:pt x="3287" y="61579"/>
                  <a:pt x="0" y="71437"/>
                </a:cubicBezTo>
                <a:cubicBezTo>
                  <a:pt x="353" y="73907"/>
                  <a:pt x="3157" y="95729"/>
                  <a:pt x="4763" y="100012"/>
                </a:cubicBezTo>
                <a:cubicBezTo>
                  <a:pt x="7422" y="107104"/>
                  <a:pt x="11685" y="106318"/>
                  <a:pt x="11907" y="114300"/>
                </a:cubicBezTo>
                <a:cubicBezTo>
                  <a:pt x="12635" y="140484"/>
                  <a:pt x="11907" y="166687"/>
                  <a:pt x="11907" y="192881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9" name="Group 168"/>
          <p:cNvGrpSpPr/>
          <p:nvPr/>
        </p:nvGrpSpPr>
        <p:grpSpPr>
          <a:xfrm>
            <a:off x="760245" y="5266472"/>
            <a:ext cx="454203" cy="173404"/>
            <a:chOff x="714867" y="4695790"/>
            <a:chExt cx="309684" cy="123860"/>
          </a:xfrm>
        </p:grpSpPr>
        <p:sp>
          <p:nvSpPr>
            <p:cNvPr id="175" name="Oval 174"/>
            <p:cNvSpPr/>
            <p:nvPr/>
          </p:nvSpPr>
          <p:spPr>
            <a:xfrm rot="16200000">
              <a:off x="900691" y="4695790"/>
              <a:ext cx="123860" cy="12386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 rot="16200000">
              <a:off x="829123" y="4639428"/>
              <a:ext cx="14375" cy="166688"/>
            </a:xfrm>
            <a:custGeom>
              <a:avLst/>
              <a:gdLst>
                <a:gd name="connsiteX0" fmla="*/ 7143 w 14375"/>
                <a:gd name="connsiteY0" fmla="*/ 166688 h 166688"/>
                <a:gd name="connsiteX1" fmla="*/ 9525 w 14375"/>
                <a:gd name="connsiteY1" fmla="*/ 154781 h 166688"/>
                <a:gd name="connsiteX2" fmla="*/ 14287 w 14375"/>
                <a:gd name="connsiteY2" fmla="*/ 140494 h 166688"/>
                <a:gd name="connsiteX3" fmla="*/ 7143 w 14375"/>
                <a:gd name="connsiteY3" fmla="*/ 109538 h 166688"/>
                <a:gd name="connsiteX4" fmla="*/ 0 w 14375"/>
                <a:gd name="connsiteY4" fmla="*/ 95250 h 166688"/>
                <a:gd name="connsiteX5" fmla="*/ 2381 w 14375"/>
                <a:gd name="connsiteY5" fmla="*/ 66675 h 166688"/>
                <a:gd name="connsiteX6" fmla="*/ 4762 w 14375"/>
                <a:gd name="connsiteY6" fmla="*/ 59531 h 166688"/>
                <a:gd name="connsiteX7" fmla="*/ 11906 w 14375"/>
                <a:gd name="connsiteY7" fmla="*/ 57150 h 166688"/>
                <a:gd name="connsiteX8" fmla="*/ 14287 w 14375"/>
                <a:gd name="connsiteY8" fmla="*/ 50006 h 166688"/>
                <a:gd name="connsiteX9" fmla="*/ 9525 w 14375"/>
                <a:gd name="connsiteY9" fmla="*/ 4763 h 166688"/>
                <a:gd name="connsiteX10" fmla="*/ 7143 w 14375"/>
                <a:gd name="connsiteY10" fmla="*/ 0 h 16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375" h="166688">
                  <a:moveTo>
                    <a:pt x="7143" y="166688"/>
                  </a:moveTo>
                  <a:cubicBezTo>
                    <a:pt x="7937" y="162719"/>
                    <a:pt x="8460" y="158686"/>
                    <a:pt x="9525" y="154781"/>
                  </a:cubicBezTo>
                  <a:cubicBezTo>
                    <a:pt x="10846" y="149938"/>
                    <a:pt x="14287" y="140494"/>
                    <a:pt x="14287" y="140494"/>
                  </a:cubicBezTo>
                  <a:cubicBezTo>
                    <a:pt x="13189" y="132805"/>
                    <a:pt x="11899" y="116673"/>
                    <a:pt x="7143" y="109538"/>
                  </a:cubicBezTo>
                  <a:cubicBezTo>
                    <a:pt x="989" y="100305"/>
                    <a:pt x="3286" y="105109"/>
                    <a:pt x="0" y="95250"/>
                  </a:cubicBezTo>
                  <a:cubicBezTo>
                    <a:pt x="794" y="85725"/>
                    <a:pt x="1118" y="76149"/>
                    <a:pt x="2381" y="66675"/>
                  </a:cubicBezTo>
                  <a:cubicBezTo>
                    <a:pt x="2713" y="64187"/>
                    <a:pt x="2987" y="61306"/>
                    <a:pt x="4762" y="59531"/>
                  </a:cubicBezTo>
                  <a:cubicBezTo>
                    <a:pt x="6537" y="57756"/>
                    <a:pt x="9525" y="57944"/>
                    <a:pt x="11906" y="57150"/>
                  </a:cubicBezTo>
                  <a:cubicBezTo>
                    <a:pt x="12700" y="54769"/>
                    <a:pt x="14287" y="52516"/>
                    <a:pt x="14287" y="50006"/>
                  </a:cubicBezTo>
                  <a:cubicBezTo>
                    <a:pt x="14287" y="31991"/>
                    <a:pt x="15429" y="19522"/>
                    <a:pt x="9525" y="4763"/>
                  </a:cubicBezTo>
                  <a:cubicBezTo>
                    <a:pt x="8866" y="3115"/>
                    <a:pt x="7937" y="1588"/>
                    <a:pt x="7143" y="0"/>
                  </a:cubicBezTo>
                </a:path>
              </a:pathLst>
            </a:custGeom>
            <a:solidFill>
              <a:srgbClr val="FFFF00"/>
            </a:solidFill>
            <a:ln w="190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 rot="16200000">
              <a:off x="797020" y="4671620"/>
              <a:ext cx="19050" cy="183356"/>
            </a:xfrm>
            <a:custGeom>
              <a:avLst/>
              <a:gdLst>
                <a:gd name="connsiteX0" fmla="*/ 7144 w 19050"/>
                <a:gd name="connsiteY0" fmla="*/ 183356 h 183356"/>
                <a:gd name="connsiteX1" fmla="*/ 11906 w 19050"/>
                <a:gd name="connsiteY1" fmla="*/ 171450 h 183356"/>
                <a:gd name="connsiteX2" fmla="*/ 19050 w 19050"/>
                <a:gd name="connsiteY2" fmla="*/ 157163 h 183356"/>
                <a:gd name="connsiteX3" fmla="*/ 14288 w 19050"/>
                <a:gd name="connsiteY3" fmla="*/ 138113 h 183356"/>
                <a:gd name="connsiteX4" fmla="*/ 4763 w 19050"/>
                <a:gd name="connsiteY4" fmla="*/ 123825 h 183356"/>
                <a:gd name="connsiteX5" fmla="*/ 0 w 19050"/>
                <a:gd name="connsiteY5" fmla="*/ 109538 h 183356"/>
                <a:gd name="connsiteX6" fmla="*/ 2381 w 19050"/>
                <a:gd name="connsiteY6" fmla="*/ 88106 h 183356"/>
                <a:gd name="connsiteX7" fmla="*/ 9525 w 19050"/>
                <a:gd name="connsiteY7" fmla="*/ 64294 h 183356"/>
                <a:gd name="connsiteX8" fmla="*/ 11906 w 19050"/>
                <a:gd name="connsiteY8" fmla="*/ 54769 h 183356"/>
                <a:gd name="connsiteX9" fmla="*/ 4763 w 19050"/>
                <a:gd name="connsiteY9" fmla="*/ 14288 h 183356"/>
                <a:gd name="connsiteX10" fmla="*/ 2381 w 19050"/>
                <a:gd name="connsiteY10" fmla="*/ 7144 h 183356"/>
                <a:gd name="connsiteX11" fmla="*/ 0 w 19050"/>
                <a:gd name="connsiteY11" fmla="*/ 0 h 183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50" h="183356">
                  <a:moveTo>
                    <a:pt x="7144" y="183356"/>
                  </a:moveTo>
                  <a:cubicBezTo>
                    <a:pt x="8731" y="179387"/>
                    <a:pt x="9994" y="175273"/>
                    <a:pt x="11906" y="171450"/>
                  </a:cubicBezTo>
                  <a:cubicBezTo>
                    <a:pt x="21140" y="152983"/>
                    <a:pt x="13065" y="175119"/>
                    <a:pt x="19050" y="157163"/>
                  </a:cubicBezTo>
                  <a:cubicBezTo>
                    <a:pt x="18390" y="153864"/>
                    <a:pt x="16576" y="142232"/>
                    <a:pt x="14288" y="138113"/>
                  </a:cubicBezTo>
                  <a:cubicBezTo>
                    <a:pt x="11508" y="133109"/>
                    <a:pt x="6573" y="129255"/>
                    <a:pt x="4763" y="123825"/>
                  </a:cubicBezTo>
                  <a:lnTo>
                    <a:pt x="0" y="109538"/>
                  </a:lnTo>
                  <a:cubicBezTo>
                    <a:pt x="794" y="102394"/>
                    <a:pt x="1288" y="95210"/>
                    <a:pt x="2381" y="88106"/>
                  </a:cubicBezTo>
                  <a:cubicBezTo>
                    <a:pt x="3891" y="78290"/>
                    <a:pt x="6933" y="74662"/>
                    <a:pt x="9525" y="64294"/>
                  </a:cubicBezTo>
                  <a:lnTo>
                    <a:pt x="11906" y="54769"/>
                  </a:lnTo>
                  <a:cubicBezTo>
                    <a:pt x="9071" y="23582"/>
                    <a:pt x="12297" y="36889"/>
                    <a:pt x="4763" y="14288"/>
                  </a:cubicBezTo>
                  <a:lnTo>
                    <a:pt x="2381" y="7144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190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0" name="Oval 169"/>
          <p:cNvSpPr/>
          <p:nvPr/>
        </p:nvSpPr>
        <p:spPr>
          <a:xfrm rot="16200000">
            <a:off x="1036915" y="5411161"/>
            <a:ext cx="173404" cy="1816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1" name="Object 1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63555"/>
              </p:ext>
            </p:extLst>
          </p:nvPr>
        </p:nvGraphicFramePr>
        <p:xfrm>
          <a:off x="316908" y="5276435"/>
          <a:ext cx="507577" cy="14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9" name="CS ChemDraw Drawing" r:id="rId14" imgW="3495490" imgH="1029937" progId="ChemDraw.Document.6.0">
                  <p:embed/>
                </p:oleObj>
              </mc:Choice>
              <mc:Fallback>
                <p:oleObj name="CS ChemDraw Drawing" r:id="rId14" imgW="3495490" imgH="102993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16908" y="5276435"/>
                        <a:ext cx="507577" cy="144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1" name="Group 190"/>
          <p:cNvGrpSpPr/>
          <p:nvPr/>
        </p:nvGrpSpPr>
        <p:grpSpPr>
          <a:xfrm>
            <a:off x="1559662" y="9055580"/>
            <a:ext cx="2463717" cy="1780099"/>
            <a:chOff x="2758120" y="1685364"/>
            <a:chExt cx="3126239" cy="2258789"/>
          </a:xfrm>
        </p:grpSpPr>
        <p:grpSp>
          <p:nvGrpSpPr>
            <p:cNvPr id="192" name="Group 191"/>
            <p:cNvGrpSpPr/>
            <p:nvPr/>
          </p:nvGrpSpPr>
          <p:grpSpPr>
            <a:xfrm flipV="1">
              <a:off x="2758120" y="1685364"/>
              <a:ext cx="2741521" cy="2239682"/>
              <a:chOff x="1295400" y="2254250"/>
              <a:chExt cx="1905000" cy="2239682"/>
            </a:xfrm>
          </p:grpSpPr>
          <p:sp>
            <p:nvSpPr>
              <p:cNvPr id="208" name="Oval 207"/>
              <p:cNvSpPr/>
              <p:nvPr/>
            </p:nvSpPr>
            <p:spPr>
              <a:xfrm>
                <a:off x="1507991" y="3477932"/>
                <a:ext cx="1447800" cy="1016000"/>
              </a:xfrm>
              <a:prstGeom prst="ellipse">
                <a:avLst/>
              </a:prstGeom>
              <a:ln>
                <a:solidFill>
                  <a:srgbClr val="00B050"/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295400" y="2254250"/>
                <a:ext cx="1905000" cy="150495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00B050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3" name="Freeform 192"/>
            <p:cNvSpPr/>
            <p:nvPr/>
          </p:nvSpPr>
          <p:spPr>
            <a:xfrm rot="1787736" flipV="1">
              <a:off x="3833415" y="2274276"/>
              <a:ext cx="340114" cy="400243"/>
            </a:xfrm>
            <a:custGeom>
              <a:avLst/>
              <a:gdLst>
                <a:gd name="connsiteX0" fmla="*/ 1170741 w 1657629"/>
                <a:gd name="connsiteY0" fmla="*/ 118765 h 1893098"/>
                <a:gd name="connsiteX1" fmla="*/ 1004486 w 1657629"/>
                <a:gd name="connsiteY1" fmla="*/ 11 h 1893098"/>
                <a:gd name="connsiteX2" fmla="*/ 909484 w 1657629"/>
                <a:gd name="connsiteY2" fmla="*/ 112827 h 1893098"/>
                <a:gd name="connsiteX3" fmla="*/ 814481 w 1657629"/>
                <a:gd name="connsiteY3" fmla="*/ 302832 h 1893098"/>
                <a:gd name="connsiteX4" fmla="*/ 719479 w 1657629"/>
                <a:gd name="connsiteY4" fmla="*/ 510650 h 1893098"/>
                <a:gd name="connsiteX5" fmla="*/ 677915 w 1657629"/>
                <a:gd name="connsiteY5" fmla="*/ 623466 h 1893098"/>
                <a:gd name="connsiteX6" fmla="*/ 576975 w 1657629"/>
                <a:gd name="connsiteY6" fmla="*/ 730344 h 1893098"/>
                <a:gd name="connsiteX7" fmla="*/ 565099 w 1657629"/>
                <a:gd name="connsiteY7" fmla="*/ 819409 h 1893098"/>
                <a:gd name="connsiteX8" fmla="*/ 517598 w 1657629"/>
                <a:gd name="connsiteY8" fmla="*/ 872848 h 1893098"/>
                <a:gd name="connsiteX9" fmla="*/ 766980 w 1657629"/>
                <a:gd name="connsiteY9" fmla="*/ 872848 h 1893098"/>
                <a:gd name="connsiteX10" fmla="*/ 879795 w 1657629"/>
                <a:gd name="connsiteY10" fmla="*/ 724406 h 1893098"/>
                <a:gd name="connsiteX11" fmla="*/ 671977 w 1657629"/>
                <a:gd name="connsiteY11" fmla="*/ 623466 h 1893098"/>
                <a:gd name="connsiteX12" fmla="*/ 553224 w 1657629"/>
                <a:gd name="connsiteY12" fmla="*/ 534401 h 1893098"/>
                <a:gd name="connsiteX13" fmla="*/ 398845 w 1657629"/>
                <a:gd name="connsiteY13" fmla="*/ 457211 h 1893098"/>
                <a:gd name="connsiteX14" fmla="*/ 196964 w 1657629"/>
                <a:gd name="connsiteY14" fmla="*/ 457211 h 1893098"/>
                <a:gd name="connsiteX15" fmla="*/ 107899 w 1657629"/>
                <a:gd name="connsiteY15" fmla="*/ 617528 h 1893098"/>
                <a:gd name="connsiteX16" fmla="*/ 256341 w 1657629"/>
                <a:gd name="connsiteY16" fmla="*/ 813471 h 1893098"/>
                <a:gd name="connsiteX17" fmla="*/ 416658 w 1657629"/>
                <a:gd name="connsiteY17" fmla="*/ 961913 h 1893098"/>
                <a:gd name="connsiteX18" fmla="*/ 594788 w 1657629"/>
                <a:gd name="connsiteY18" fmla="*/ 1098479 h 1893098"/>
                <a:gd name="connsiteX19" fmla="*/ 683853 w 1657629"/>
                <a:gd name="connsiteY19" fmla="*/ 1187544 h 1893098"/>
                <a:gd name="connsiteX20" fmla="*/ 701666 w 1657629"/>
                <a:gd name="connsiteY20" fmla="*/ 1264733 h 1893098"/>
                <a:gd name="connsiteX21" fmla="*/ 576975 w 1657629"/>
                <a:gd name="connsiteY21" fmla="*/ 1347861 h 1893098"/>
                <a:gd name="connsiteX22" fmla="*/ 428533 w 1657629"/>
                <a:gd name="connsiteY22" fmla="*/ 1478489 h 1893098"/>
                <a:gd name="connsiteX23" fmla="*/ 357281 w 1657629"/>
                <a:gd name="connsiteY23" fmla="*/ 1543804 h 1893098"/>
                <a:gd name="connsiteX24" fmla="*/ 280092 w 1657629"/>
                <a:gd name="connsiteY24" fmla="*/ 1579430 h 1893098"/>
                <a:gd name="connsiteX25" fmla="*/ 303842 w 1657629"/>
                <a:gd name="connsiteY25" fmla="*/ 1668494 h 1893098"/>
                <a:gd name="connsiteX26" fmla="*/ 416658 w 1657629"/>
                <a:gd name="connsiteY26" fmla="*/ 1775372 h 1893098"/>
                <a:gd name="connsiteX27" fmla="*/ 535411 w 1657629"/>
                <a:gd name="connsiteY27" fmla="*/ 1888188 h 1893098"/>
                <a:gd name="connsiteX28" fmla="*/ 642289 w 1657629"/>
                <a:gd name="connsiteY28" fmla="*/ 1603180 h 1893098"/>
                <a:gd name="connsiteX29" fmla="*/ 677915 w 1657629"/>
                <a:gd name="connsiteY29" fmla="*/ 1531928 h 1893098"/>
                <a:gd name="connsiteX30" fmla="*/ 707603 w 1657629"/>
                <a:gd name="connsiteY30" fmla="*/ 1401300 h 1893098"/>
                <a:gd name="connsiteX31" fmla="*/ 654164 w 1657629"/>
                <a:gd name="connsiteY31" fmla="*/ 1318172 h 1893098"/>
                <a:gd name="connsiteX32" fmla="*/ 404782 w 1657629"/>
                <a:gd name="connsiteY32" fmla="*/ 1270671 h 1893098"/>
                <a:gd name="connsiteX33" fmla="*/ 244466 w 1657629"/>
                <a:gd name="connsiteY33" fmla="*/ 1193481 h 1893098"/>
                <a:gd name="connsiteX34" fmla="*/ 196964 w 1657629"/>
                <a:gd name="connsiteY34" fmla="*/ 1092541 h 1893098"/>
                <a:gd name="connsiteX35" fmla="*/ 262279 w 1657629"/>
                <a:gd name="connsiteY35" fmla="*/ 1039102 h 1893098"/>
                <a:gd name="connsiteX36" fmla="*/ 357281 w 1657629"/>
                <a:gd name="connsiteY36" fmla="*/ 908474 h 1893098"/>
                <a:gd name="connsiteX37" fmla="*/ 440408 w 1657629"/>
                <a:gd name="connsiteY37" fmla="*/ 843159 h 1893098"/>
                <a:gd name="connsiteX38" fmla="*/ 440408 w 1657629"/>
                <a:gd name="connsiteY38" fmla="*/ 760032 h 1893098"/>
                <a:gd name="connsiteX39" fmla="*/ 416658 w 1657629"/>
                <a:gd name="connsiteY39" fmla="*/ 665030 h 1893098"/>
                <a:gd name="connsiteX40" fmla="*/ 381032 w 1657629"/>
                <a:gd name="connsiteY40" fmla="*/ 564089 h 1893098"/>
                <a:gd name="connsiteX41" fmla="*/ 487910 w 1657629"/>
                <a:gd name="connsiteY41" fmla="*/ 558152 h 1893098"/>
                <a:gd name="connsiteX42" fmla="*/ 553224 w 1657629"/>
                <a:gd name="connsiteY42" fmla="*/ 546276 h 1893098"/>
                <a:gd name="connsiteX43" fmla="*/ 434471 w 1657629"/>
                <a:gd name="connsiteY43" fmla="*/ 403772 h 1893098"/>
                <a:gd name="connsiteX44" fmla="*/ 333530 w 1657629"/>
                <a:gd name="connsiteY44" fmla="*/ 237518 h 1893098"/>
                <a:gd name="connsiteX45" fmla="*/ 286029 w 1657629"/>
                <a:gd name="connsiteY45" fmla="*/ 118765 h 1893098"/>
                <a:gd name="connsiteX46" fmla="*/ 238528 w 1657629"/>
                <a:gd name="connsiteY46" fmla="*/ 65326 h 1893098"/>
                <a:gd name="connsiteX47" fmla="*/ 149463 w 1657629"/>
                <a:gd name="connsiteY47" fmla="*/ 29700 h 1893098"/>
                <a:gd name="connsiteX48" fmla="*/ 48523 w 1657629"/>
                <a:gd name="connsiteY48" fmla="*/ 41575 h 1893098"/>
                <a:gd name="connsiteX49" fmla="*/ 1021 w 1657629"/>
                <a:gd name="connsiteY49" fmla="*/ 130640 h 1893098"/>
                <a:gd name="connsiteX50" fmla="*/ 90086 w 1657629"/>
                <a:gd name="connsiteY50" fmla="*/ 290957 h 1893098"/>
                <a:gd name="connsiteX51" fmla="*/ 202902 w 1657629"/>
                <a:gd name="connsiteY51" fmla="*/ 409710 h 1893098"/>
                <a:gd name="connsiteX52" fmla="*/ 274154 w 1657629"/>
                <a:gd name="connsiteY52" fmla="*/ 445336 h 1893098"/>
                <a:gd name="connsiteX53" fmla="*/ 375094 w 1657629"/>
                <a:gd name="connsiteY53" fmla="*/ 380022 h 1893098"/>
                <a:gd name="connsiteX54" fmla="*/ 481972 w 1657629"/>
                <a:gd name="connsiteY54" fmla="*/ 308770 h 1893098"/>
                <a:gd name="connsiteX55" fmla="*/ 493847 w 1657629"/>
                <a:gd name="connsiteY55" fmla="*/ 190017 h 1893098"/>
                <a:gd name="connsiteX56" fmla="*/ 547286 w 1657629"/>
                <a:gd name="connsiteY56" fmla="*/ 83139 h 1893098"/>
                <a:gd name="connsiteX57" fmla="*/ 612601 w 1657629"/>
                <a:gd name="connsiteY57" fmla="*/ 17824 h 1893098"/>
                <a:gd name="connsiteX58" fmla="*/ 707603 w 1657629"/>
                <a:gd name="connsiteY58" fmla="*/ 11887 h 1893098"/>
                <a:gd name="connsiteX59" fmla="*/ 784793 w 1657629"/>
                <a:gd name="connsiteY59" fmla="*/ 124702 h 1893098"/>
                <a:gd name="connsiteX60" fmla="*/ 915421 w 1657629"/>
                <a:gd name="connsiteY60" fmla="*/ 356271 h 1893098"/>
                <a:gd name="connsiteX61" fmla="*/ 968860 w 1657629"/>
                <a:gd name="connsiteY61" fmla="*/ 445336 h 1893098"/>
                <a:gd name="connsiteX62" fmla="*/ 1057925 w 1657629"/>
                <a:gd name="connsiteY62" fmla="*/ 528463 h 1893098"/>
                <a:gd name="connsiteX63" fmla="*/ 1141053 w 1657629"/>
                <a:gd name="connsiteY63" fmla="*/ 516588 h 1893098"/>
                <a:gd name="connsiteX64" fmla="*/ 1265743 w 1657629"/>
                <a:gd name="connsiteY64" fmla="*/ 403772 h 1893098"/>
                <a:gd name="connsiteX65" fmla="*/ 1331058 w 1657629"/>
                <a:gd name="connsiteY65" fmla="*/ 296894 h 1893098"/>
                <a:gd name="connsiteX66" fmla="*/ 1372621 w 1657629"/>
                <a:gd name="connsiteY66" fmla="*/ 172204 h 1893098"/>
                <a:gd name="connsiteX67" fmla="*/ 1414185 w 1657629"/>
                <a:gd name="connsiteY67" fmla="*/ 65326 h 1893098"/>
                <a:gd name="connsiteX68" fmla="*/ 1461686 w 1657629"/>
                <a:gd name="connsiteY68" fmla="*/ 29700 h 1893098"/>
                <a:gd name="connsiteX69" fmla="*/ 1509188 w 1657629"/>
                <a:gd name="connsiteY69" fmla="*/ 11887 h 1893098"/>
                <a:gd name="connsiteX70" fmla="*/ 1598253 w 1657629"/>
                <a:gd name="connsiteY70" fmla="*/ 65326 h 1893098"/>
                <a:gd name="connsiteX71" fmla="*/ 1657629 w 1657629"/>
                <a:gd name="connsiteY71" fmla="*/ 106889 h 1893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1657629" h="1893098">
                  <a:moveTo>
                    <a:pt x="1170741" y="118765"/>
                  </a:moveTo>
                  <a:cubicBezTo>
                    <a:pt x="1109385" y="59883"/>
                    <a:pt x="1048029" y="1001"/>
                    <a:pt x="1004486" y="11"/>
                  </a:cubicBezTo>
                  <a:cubicBezTo>
                    <a:pt x="960943" y="-979"/>
                    <a:pt x="941151" y="62357"/>
                    <a:pt x="909484" y="112827"/>
                  </a:cubicBezTo>
                  <a:cubicBezTo>
                    <a:pt x="877817" y="163297"/>
                    <a:pt x="846148" y="236528"/>
                    <a:pt x="814481" y="302832"/>
                  </a:cubicBezTo>
                  <a:cubicBezTo>
                    <a:pt x="782814" y="369136"/>
                    <a:pt x="742240" y="457211"/>
                    <a:pt x="719479" y="510650"/>
                  </a:cubicBezTo>
                  <a:cubicBezTo>
                    <a:pt x="696718" y="564089"/>
                    <a:pt x="701666" y="586850"/>
                    <a:pt x="677915" y="623466"/>
                  </a:cubicBezTo>
                  <a:cubicBezTo>
                    <a:pt x="654164" y="660082"/>
                    <a:pt x="595778" y="697687"/>
                    <a:pt x="576975" y="730344"/>
                  </a:cubicBezTo>
                  <a:cubicBezTo>
                    <a:pt x="558172" y="763001"/>
                    <a:pt x="574995" y="795658"/>
                    <a:pt x="565099" y="819409"/>
                  </a:cubicBezTo>
                  <a:cubicBezTo>
                    <a:pt x="555203" y="843160"/>
                    <a:pt x="483951" y="863942"/>
                    <a:pt x="517598" y="872848"/>
                  </a:cubicBezTo>
                  <a:cubicBezTo>
                    <a:pt x="551245" y="881754"/>
                    <a:pt x="706614" y="897588"/>
                    <a:pt x="766980" y="872848"/>
                  </a:cubicBezTo>
                  <a:cubicBezTo>
                    <a:pt x="827346" y="848108"/>
                    <a:pt x="895629" y="765970"/>
                    <a:pt x="879795" y="724406"/>
                  </a:cubicBezTo>
                  <a:cubicBezTo>
                    <a:pt x="863961" y="682842"/>
                    <a:pt x="726405" y="655133"/>
                    <a:pt x="671977" y="623466"/>
                  </a:cubicBezTo>
                  <a:cubicBezTo>
                    <a:pt x="617549" y="591799"/>
                    <a:pt x="598746" y="562110"/>
                    <a:pt x="553224" y="534401"/>
                  </a:cubicBezTo>
                  <a:cubicBezTo>
                    <a:pt x="507702" y="506692"/>
                    <a:pt x="458222" y="470076"/>
                    <a:pt x="398845" y="457211"/>
                  </a:cubicBezTo>
                  <a:cubicBezTo>
                    <a:pt x="339468" y="444346"/>
                    <a:pt x="245455" y="430492"/>
                    <a:pt x="196964" y="457211"/>
                  </a:cubicBezTo>
                  <a:cubicBezTo>
                    <a:pt x="148473" y="483930"/>
                    <a:pt x="98003" y="558151"/>
                    <a:pt x="107899" y="617528"/>
                  </a:cubicBezTo>
                  <a:cubicBezTo>
                    <a:pt x="117795" y="676905"/>
                    <a:pt x="204881" y="756074"/>
                    <a:pt x="256341" y="813471"/>
                  </a:cubicBezTo>
                  <a:cubicBezTo>
                    <a:pt x="307801" y="870869"/>
                    <a:pt x="360250" y="914412"/>
                    <a:pt x="416658" y="961913"/>
                  </a:cubicBezTo>
                  <a:cubicBezTo>
                    <a:pt x="473066" y="1009414"/>
                    <a:pt x="550256" y="1060874"/>
                    <a:pt x="594788" y="1098479"/>
                  </a:cubicBezTo>
                  <a:cubicBezTo>
                    <a:pt x="639320" y="1136084"/>
                    <a:pt x="666040" y="1159835"/>
                    <a:pt x="683853" y="1187544"/>
                  </a:cubicBezTo>
                  <a:cubicBezTo>
                    <a:pt x="701666" y="1215253"/>
                    <a:pt x="719479" y="1238014"/>
                    <a:pt x="701666" y="1264733"/>
                  </a:cubicBezTo>
                  <a:cubicBezTo>
                    <a:pt x="683853" y="1291452"/>
                    <a:pt x="622497" y="1312235"/>
                    <a:pt x="576975" y="1347861"/>
                  </a:cubicBezTo>
                  <a:cubicBezTo>
                    <a:pt x="531453" y="1383487"/>
                    <a:pt x="465149" y="1445832"/>
                    <a:pt x="428533" y="1478489"/>
                  </a:cubicBezTo>
                  <a:cubicBezTo>
                    <a:pt x="391917" y="1511146"/>
                    <a:pt x="382021" y="1526981"/>
                    <a:pt x="357281" y="1543804"/>
                  </a:cubicBezTo>
                  <a:cubicBezTo>
                    <a:pt x="332541" y="1560627"/>
                    <a:pt x="288998" y="1558648"/>
                    <a:pt x="280092" y="1579430"/>
                  </a:cubicBezTo>
                  <a:cubicBezTo>
                    <a:pt x="271186" y="1600212"/>
                    <a:pt x="281081" y="1635837"/>
                    <a:pt x="303842" y="1668494"/>
                  </a:cubicBezTo>
                  <a:cubicBezTo>
                    <a:pt x="326603" y="1701151"/>
                    <a:pt x="416658" y="1775372"/>
                    <a:pt x="416658" y="1775372"/>
                  </a:cubicBezTo>
                  <a:cubicBezTo>
                    <a:pt x="455253" y="1811988"/>
                    <a:pt x="497806" y="1916887"/>
                    <a:pt x="535411" y="1888188"/>
                  </a:cubicBezTo>
                  <a:cubicBezTo>
                    <a:pt x="573016" y="1859489"/>
                    <a:pt x="618538" y="1662557"/>
                    <a:pt x="642289" y="1603180"/>
                  </a:cubicBezTo>
                  <a:cubicBezTo>
                    <a:pt x="666040" y="1543803"/>
                    <a:pt x="667029" y="1565575"/>
                    <a:pt x="677915" y="1531928"/>
                  </a:cubicBezTo>
                  <a:cubicBezTo>
                    <a:pt x="688801" y="1498281"/>
                    <a:pt x="711561" y="1436926"/>
                    <a:pt x="707603" y="1401300"/>
                  </a:cubicBezTo>
                  <a:cubicBezTo>
                    <a:pt x="703645" y="1365674"/>
                    <a:pt x="704634" y="1339943"/>
                    <a:pt x="654164" y="1318172"/>
                  </a:cubicBezTo>
                  <a:cubicBezTo>
                    <a:pt x="603694" y="1296401"/>
                    <a:pt x="473065" y="1291453"/>
                    <a:pt x="404782" y="1270671"/>
                  </a:cubicBezTo>
                  <a:cubicBezTo>
                    <a:pt x="336499" y="1249889"/>
                    <a:pt x="279102" y="1223169"/>
                    <a:pt x="244466" y="1193481"/>
                  </a:cubicBezTo>
                  <a:cubicBezTo>
                    <a:pt x="209830" y="1163793"/>
                    <a:pt x="193995" y="1118271"/>
                    <a:pt x="196964" y="1092541"/>
                  </a:cubicBezTo>
                  <a:cubicBezTo>
                    <a:pt x="199933" y="1066811"/>
                    <a:pt x="235560" y="1069780"/>
                    <a:pt x="262279" y="1039102"/>
                  </a:cubicBezTo>
                  <a:cubicBezTo>
                    <a:pt x="288998" y="1008424"/>
                    <a:pt x="327593" y="941131"/>
                    <a:pt x="357281" y="908474"/>
                  </a:cubicBezTo>
                  <a:cubicBezTo>
                    <a:pt x="386969" y="875817"/>
                    <a:pt x="426554" y="867899"/>
                    <a:pt x="440408" y="843159"/>
                  </a:cubicBezTo>
                  <a:cubicBezTo>
                    <a:pt x="454262" y="818419"/>
                    <a:pt x="444366" y="789720"/>
                    <a:pt x="440408" y="760032"/>
                  </a:cubicBezTo>
                  <a:cubicBezTo>
                    <a:pt x="436450" y="730344"/>
                    <a:pt x="426554" y="697687"/>
                    <a:pt x="416658" y="665030"/>
                  </a:cubicBezTo>
                  <a:cubicBezTo>
                    <a:pt x="406762" y="632373"/>
                    <a:pt x="369157" y="581902"/>
                    <a:pt x="381032" y="564089"/>
                  </a:cubicBezTo>
                  <a:cubicBezTo>
                    <a:pt x="392907" y="546276"/>
                    <a:pt x="459211" y="561121"/>
                    <a:pt x="487910" y="558152"/>
                  </a:cubicBezTo>
                  <a:cubicBezTo>
                    <a:pt x="516609" y="555183"/>
                    <a:pt x="562130" y="572006"/>
                    <a:pt x="553224" y="546276"/>
                  </a:cubicBezTo>
                  <a:cubicBezTo>
                    <a:pt x="544318" y="520546"/>
                    <a:pt x="471087" y="455232"/>
                    <a:pt x="434471" y="403772"/>
                  </a:cubicBezTo>
                  <a:cubicBezTo>
                    <a:pt x="397855" y="352312"/>
                    <a:pt x="358270" y="285019"/>
                    <a:pt x="333530" y="237518"/>
                  </a:cubicBezTo>
                  <a:cubicBezTo>
                    <a:pt x="308790" y="190017"/>
                    <a:pt x="301863" y="147464"/>
                    <a:pt x="286029" y="118765"/>
                  </a:cubicBezTo>
                  <a:cubicBezTo>
                    <a:pt x="270195" y="90066"/>
                    <a:pt x="261289" y="80170"/>
                    <a:pt x="238528" y="65326"/>
                  </a:cubicBezTo>
                  <a:cubicBezTo>
                    <a:pt x="215767" y="50482"/>
                    <a:pt x="181130" y="33658"/>
                    <a:pt x="149463" y="29700"/>
                  </a:cubicBezTo>
                  <a:cubicBezTo>
                    <a:pt x="117796" y="25742"/>
                    <a:pt x="73263" y="24752"/>
                    <a:pt x="48523" y="41575"/>
                  </a:cubicBezTo>
                  <a:cubicBezTo>
                    <a:pt x="23783" y="58398"/>
                    <a:pt x="-5906" y="89076"/>
                    <a:pt x="1021" y="130640"/>
                  </a:cubicBezTo>
                  <a:cubicBezTo>
                    <a:pt x="7948" y="172204"/>
                    <a:pt x="56439" y="244445"/>
                    <a:pt x="90086" y="290957"/>
                  </a:cubicBezTo>
                  <a:cubicBezTo>
                    <a:pt x="123733" y="337469"/>
                    <a:pt x="172224" y="383980"/>
                    <a:pt x="202902" y="409710"/>
                  </a:cubicBezTo>
                  <a:cubicBezTo>
                    <a:pt x="233580" y="435440"/>
                    <a:pt x="245455" y="450284"/>
                    <a:pt x="274154" y="445336"/>
                  </a:cubicBezTo>
                  <a:cubicBezTo>
                    <a:pt x="302853" y="440388"/>
                    <a:pt x="375094" y="380022"/>
                    <a:pt x="375094" y="380022"/>
                  </a:cubicBezTo>
                  <a:cubicBezTo>
                    <a:pt x="409730" y="357261"/>
                    <a:pt x="462180" y="340437"/>
                    <a:pt x="481972" y="308770"/>
                  </a:cubicBezTo>
                  <a:cubicBezTo>
                    <a:pt x="501764" y="277103"/>
                    <a:pt x="482961" y="227622"/>
                    <a:pt x="493847" y="190017"/>
                  </a:cubicBezTo>
                  <a:cubicBezTo>
                    <a:pt x="504733" y="152412"/>
                    <a:pt x="527494" y="111838"/>
                    <a:pt x="547286" y="83139"/>
                  </a:cubicBezTo>
                  <a:cubicBezTo>
                    <a:pt x="567078" y="54440"/>
                    <a:pt x="585882" y="29699"/>
                    <a:pt x="612601" y="17824"/>
                  </a:cubicBezTo>
                  <a:cubicBezTo>
                    <a:pt x="639320" y="5949"/>
                    <a:pt x="678904" y="-5926"/>
                    <a:pt x="707603" y="11887"/>
                  </a:cubicBezTo>
                  <a:cubicBezTo>
                    <a:pt x="736302" y="29700"/>
                    <a:pt x="750157" y="67305"/>
                    <a:pt x="784793" y="124702"/>
                  </a:cubicBezTo>
                  <a:cubicBezTo>
                    <a:pt x="819429" y="182099"/>
                    <a:pt x="884743" y="302832"/>
                    <a:pt x="915421" y="356271"/>
                  </a:cubicBezTo>
                  <a:cubicBezTo>
                    <a:pt x="946099" y="409710"/>
                    <a:pt x="945109" y="416637"/>
                    <a:pt x="968860" y="445336"/>
                  </a:cubicBezTo>
                  <a:cubicBezTo>
                    <a:pt x="992611" y="474035"/>
                    <a:pt x="1029226" y="516588"/>
                    <a:pt x="1057925" y="528463"/>
                  </a:cubicBezTo>
                  <a:cubicBezTo>
                    <a:pt x="1086624" y="540338"/>
                    <a:pt x="1106417" y="537370"/>
                    <a:pt x="1141053" y="516588"/>
                  </a:cubicBezTo>
                  <a:cubicBezTo>
                    <a:pt x="1175689" y="495806"/>
                    <a:pt x="1234076" y="440388"/>
                    <a:pt x="1265743" y="403772"/>
                  </a:cubicBezTo>
                  <a:cubicBezTo>
                    <a:pt x="1297410" y="367156"/>
                    <a:pt x="1313245" y="335489"/>
                    <a:pt x="1331058" y="296894"/>
                  </a:cubicBezTo>
                  <a:cubicBezTo>
                    <a:pt x="1348871" y="258299"/>
                    <a:pt x="1358767" y="210799"/>
                    <a:pt x="1372621" y="172204"/>
                  </a:cubicBezTo>
                  <a:cubicBezTo>
                    <a:pt x="1386475" y="133609"/>
                    <a:pt x="1399341" y="89077"/>
                    <a:pt x="1414185" y="65326"/>
                  </a:cubicBezTo>
                  <a:cubicBezTo>
                    <a:pt x="1429029" y="41575"/>
                    <a:pt x="1445852" y="38607"/>
                    <a:pt x="1461686" y="29700"/>
                  </a:cubicBezTo>
                  <a:cubicBezTo>
                    <a:pt x="1477520" y="20793"/>
                    <a:pt x="1486427" y="5949"/>
                    <a:pt x="1509188" y="11887"/>
                  </a:cubicBezTo>
                  <a:cubicBezTo>
                    <a:pt x="1531949" y="17825"/>
                    <a:pt x="1573513" y="49492"/>
                    <a:pt x="1598253" y="65326"/>
                  </a:cubicBezTo>
                  <a:cubicBezTo>
                    <a:pt x="1622993" y="81160"/>
                    <a:pt x="1640311" y="94024"/>
                    <a:pt x="1657629" y="106889"/>
                  </a:cubicBezTo>
                </a:path>
              </a:pathLst>
            </a:cu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 rot="19812264" flipH="1" flipV="1">
              <a:off x="4088606" y="2258095"/>
              <a:ext cx="323768" cy="421917"/>
            </a:xfrm>
            <a:custGeom>
              <a:avLst/>
              <a:gdLst>
                <a:gd name="connsiteX0" fmla="*/ 1170741 w 1657629"/>
                <a:gd name="connsiteY0" fmla="*/ 118765 h 1893098"/>
                <a:gd name="connsiteX1" fmla="*/ 1004486 w 1657629"/>
                <a:gd name="connsiteY1" fmla="*/ 11 h 1893098"/>
                <a:gd name="connsiteX2" fmla="*/ 909484 w 1657629"/>
                <a:gd name="connsiteY2" fmla="*/ 112827 h 1893098"/>
                <a:gd name="connsiteX3" fmla="*/ 814481 w 1657629"/>
                <a:gd name="connsiteY3" fmla="*/ 302832 h 1893098"/>
                <a:gd name="connsiteX4" fmla="*/ 719479 w 1657629"/>
                <a:gd name="connsiteY4" fmla="*/ 510650 h 1893098"/>
                <a:gd name="connsiteX5" fmla="*/ 677915 w 1657629"/>
                <a:gd name="connsiteY5" fmla="*/ 623466 h 1893098"/>
                <a:gd name="connsiteX6" fmla="*/ 576975 w 1657629"/>
                <a:gd name="connsiteY6" fmla="*/ 730344 h 1893098"/>
                <a:gd name="connsiteX7" fmla="*/ 565099 w 1657629"/>
                <a:gd name="connsiteY7" fmla="*/ 819409 h 1893098"/>
                <a:gd name="connsiteX8" fmla="*/ 517598 w 1657629"/>
                <a:gd name="connsiteY8" fmla="*/ 872848 h 1893098"/>
                <a:gd name="connsiteX9" fmla="*/ 766980 w 1657629"/>
                <a:gd name="connsiteY9" fmla="*/ 872848 h 1893098"/>
                <a:gd name="connsiteX10" fmla="*/ 879795 w 1657629"/>
                <a:gd name="connsiteY10" fmla="*/ 724406 h 1893098"/>
                <a:gd name="connsiteX11" fmla="*/ 671977 w 1657629"/>
                <a:gd name="connsiteY11" fmla="*/ 623466 h 1893098"/>
                <a:gd name="connsiteX12" fmla="*/ 553224 w 1657629"/>
                <a:gd name="connsiteY12" fmla="*/ 534401 h 1893098"/>
                <a:gd name="connsiteX13" fmla="*/ 398845 w 1657629"/>
                <a:gd name="connsiteY13" fmla="*/ 457211 h 1893098"/>
                <a:gd name="connsiteX14" fmla="*/ 196964 w 1657629"/>
                <a:gd name="connsiteY14" fmla="*/ 457211 h 1893098"/>
                <a:gd name="connsiteX15" fmla="*/ 107899 w 1657629"/>
                <a:gd name="connsiteY15" fmla="*/ 617528 h 1893098"/>
                <a:gd name="connsiteX16" fmla="*/ 256341 w 1657629"/>
                <a:gd name="connsiteY16" fmla="*/ 813471 h 1893098"/>
                <a:gd name="connsiteX17" fmla="*/ 416658 w 1657629"/>
                <a:gd name="connsiteY17" fmla="*/ 961913 h 1893098"/>
                <a:gd name="connsiteX18" fmla="*/ 594788 w 1657629"/>
                <a:gd name="connsiteY18" fmla="*/ 1098479 h 1893098"/>
                <a:gd name="connsiteX19" fmla="*/ 683853 w 1657629"/>
                <a:gd name="connsiteY19" fmla="*/ 1187544 h 1893098"/>
                <a:gd name="connsiteX20" fmla="*/ 701666 w 1657629"/>
                <a:gd name="connsiteY20" fmla="*/ 1264733 h 1893098"/>
                <a:gd name="connsiteX21" fmla="*/ 576975 w 1657629"/>
                <a:gd name="connsiteY21" fmla="*/ 1347861 h 1893098"/>
                <a:gd name="connsiteX22" fmla="*/ 428533 w 1657629"/>
                <a:gd name="connsiteY22" fmla="*/ 1478489 h 1893098"/>
                <a:gd name="connsiteX23" fmla="*/ 357281 w 1657629"/>
                <a:gd name="connsiteY23" fmla="*/ 1543804 h 1893098"/>
                <a:gd name="connsiteX24" fmla="*/ 280092 w 1657629"/>
                <a:gd name="connsiteY24" fmla="*/ 1579430 h 1893098"/>
                <a:gd name="connsiteX25" fmla="*/ 303842 w 1657629"/>
                <a:gd name="connsiteY25" fmla="*/ 1668494 h 1893098"/>
                <a:gd name="connsiteX26" fmla="*/ 416658 w 1657629"/>
                <a:gd name="connsiteY26" fmla="*/ 1775372 h 1893098"/>
                <a:gd name="connsiteX27" fmla="*/ 535411 w 1657629"/>
                <a:gd name="connsiteY27" fmla="*/ 1888188 h 1893098"/>
                <a:gd name="connsiteX28" fmla="*/ 642289 w 1657629"/>
                <a:gd name="connsiteY28" fmla="*/ 1603180 h 1893098"/>
                <a:gd name="connsiteX29" fmla="*/ 677915 w 1657629"/>
                <a:gd name="connsiteY29" fmla="*/ 1531928 h 1893098"/>
                <a:gd name="connsiteX30" fmla="*/ 707603 w 1657629"/>
                <a:gd name="connsiteY30" fmla="*/ 1401300 h 1893098"/>
                <a:gd name="connsiteX31" fmla="*/ 654164 w 1657629"/>
                <a:gd name="connsiteY31" fmla="*/ 1318172 h 1893098"/>
                <a:gd name="connsiteX32" fmla="*/ 404782 w 1657629"/>
                <a:gd name="connsiteY32" fmla="*/ 1270671 h 1893098"/>
                <a:gd name="connsiteX33" fmla="*/ 244466 w 1657629"/>
                <a:gd name="connsiteY33" fmla="*/ 1193481 h 1893098"/>
                <a:gd name="connsiteX34" fmla="*/ 196964 w 1657629"/>
                <a:gd name="connsiteY34" fmla="*/ 1092541 h 1893098"/>
                <a:gd name="connsiteX35" fmla="*/ 262279 w 1657629"/>
                <a:gd name="connsiteY35" fmla="*/ 1039102 h 1893098"/>
                <a:gd name="connsiteX36" fmla="*/ 357281 w 1657629"/>
                <a:gd name="connsiteY36" fmla="*/ 908474 h 1893098"/>
                <a:gd name="connsiteX37" fmla="*/ 440408 w 1657629"/>
                <a:gd name="connsiteY37" fmla="*/ 843159 h 1893098"/>
                <a:gd name="connsiteX38" fmla="*/ 440408 w 1657629"/>
                <a:gd name="connsiteY38" fmla="*/ 760032 h 1893098"/>
                <a:gd name="connsiteX39" fmla="*/ 416658 w 1657629"/>
                <a:gd name="connsiteY39" fmla="*/ 665030 h 1893098"/>
                <a:gd name="connsiteX40" fmla="*/ 381032 w 1657629"/>
                <a:gd name="connsiteY40" fmla="*/ 564089 h 1893098"/>
                <a:gd name="connsiteX41" fmla="*/ 487910 w 1657629"/>
                <a:gd name="connsiteY41" fmla="*/ 558152 h 1893098"/>
                <a:gd name="connsiteX42" fmla="*/ 553224 w 1657629"/>
                <a:gd name="connsiteY42" fmla="*/ 546276 h 1893098"/>
                <a:gd name="connsiteX43" fmla="*/ 434471 w 1657629"/>
                <a:gd name="connsiteY43" fmla="*/ 403772 h 1893098"/>
                <a:gd name="connsiteX44" fmla="*/ 333530 w 1657629"/>
                <a:gd name="connsiteY44" fmla="*/ 237518 h 1893098"/>
                <a:gd name="connsiteX45" fmla="*/ 286029 w 1657629"/>
                <a:gd name="connsiteY45" fmla="*/ 118765 h 1893098"/>
                <a:gd name="connsiteX46" fmla="*/ 238528 w 1657629"/>
                <a:gd name="connsiteY46" fmla="*/ 65326 h 1893098"/>
                <a:gd name="connsiteX47" fmla="*/ 149463 w 1657629"/>
                <a:gd name="connsiteY47" fmla="*/ 29700 h 1893098"/>
                <a:gd name="connsiteX48" fmla="*/ 48523 w 1657629"/>
                <a:gd name="connsiteY48" fmla="*/ 41575 h 1893098"/>
                <a:gd name="connsiteX49" fmla="*/ 1021 w 1657629"/>
                <a:gd name="connsiteY49" fmla="*/ 130640 h 1893098"/>
                <a:gd name="connsiteX50" fmla="*/ 90086 w 1657629"/>
                <a:gd name="connsiteY50" fmla="*/ 290957 h 1893098"/>
                <a:gd name="connsiteX51" fmla="*/ 202902 w 1657629"/>
                <a:gd name="connsiteY51" fmla="*/ 409710 h 1893098"/>
                <a:gd name="connsiteX52" fmla="*/ 274154 w 1657629"/>
                <a:gd name="connsiteY52" fmla="*/ 445336 h 1893098"/>
                <a:gd name="connsiteX53" fmla="*/ 375094 w 1657629"/>
                <a:gd name="connsiteY53" fmla="*/ 380022 h 1893098"/>
                <a:gd name="connsiteX54" fmla="*/ 481972 w 1657629"/>
                <a:gd name="connsiteY54" fmla="*/ 308770 h 1893098"/>
                <a:gd name="connsiteX55" fmla="*/ 493847 w 1657629"/>
                <a:gd name="connsiteY55" fmla="*/ 190017 h 1893098"/>
                <a:gd name="connsiteX56" fmla="*/ 547286 w 1657629"/>
                <a:gd name="connsiteY56" fmla="*/ 83139 h 1893098"/>
                <a:gd name="connsiteX57" fmla="*/ 612601 w 1657629"/>
                <a:gd name="connsiteY57" fmla="*/ 17824 h 1893098"/>
                <a:gd name="connsiteX58" fmla="*/ 707603 w 1657629"/>
                <a:gd name="connsiteY58" fmla="*/ 11887 h 1893098"/>
                <a:gd name="connsiteX59" fmla="*/ 784793 w 1657629"/>
                <a:gd name="connsiteY59" fmla="*/ 124702 h 1893098"/>
                <a:gd name="connsiteX60" fmla="*/ 915421 w 1657629"/>
                <a:gd name="connsiteY60" fmla="*/ 356271 h 1893098"/>
                <a:gd name="connsiteX61" fmla="*/ 968860 w 1657629"/>
                <a:gd name="connsiteY61" fmla="*/ 445336 h 1893098"/>
                <a:gd name="connsiteX62" fmla="*/ 1057925 w 1657629"/>
                <a:gd name="connsiteY62" fmla="*/ 528463 h 1893098"/>
                <a:gd name="connsiteX63" fmla="*/ 1141053 w 1657629"/>
                <a:gd name="connsiteY63" fmla="*/ 516588 h 1893098"/>
                <a:gd name="connsiteX64" fmla="*/ 1265743 w 1657629"/>
                <a:gd name="connsiteY64" fmla="*/ 403772 h 1893098"/>
                <a:gd name="connsiteX65" fmla="*/ 1331058 w 1657629"/>
                <a:gd name="connsiteY65" fmla="*/ 296894 h 1893098"/>
                <a:gd name="connsiteX66" fmla="*/ 1372621 w 1657629"/>
                <a:gd name="connsiteY66" fmla="*/ 172204 h 1893098"/>
                <a:gd name="connsiteX67" fmla="*/ 1414185 w 1657629"/>
                <a:gd name="connsiteY67" fmla="*/ 65326 h 1893098"/>
                <a:gd name="connsiteX68" fmla="*/ 1461686 w 1657629"/>
                <a:gd name="connsiteY68" fmla="*/ 29700 h 1893098"/>
                <a:gd name="connsiteX69" fmla="*/ 1509188 w 1657629"/>
                <a:gd name="connsiteY69" fmla="*/ 11887 h 1893098"/>
                <a:gd name="connsiteX70" fmla="*/ 1598253 w 1657629"/>
                <a:gd name="connsiteY70" fmla="*/ 65326 h 1893098"/>
                <a:gd name="connsiteX71" fmla="*/ 1657629 w 1657629"/>
                <a:gd name="connsiteY71" fmla="*/ 106889 h 1893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1657629" h="1893098">
                  <a:moveTo>
                    <a:pt x="1170741" y="118765"/>
                  </a:moveTo>
                  <a:cubicBezTo>
                    <a:pt x="1109385" y="59883"/>
                    <a:pt x="1048029" y="1001"/>
                    <a:pt x="1004486" y="11"/>
                  </a:cubicBezTo>
                  <a:cubicBezTo>
                    <a:pt x="960943" y="-979"/>
                    <a:pt x="941151" y="62357"/>
                    <a:pt x="909484" y="112827"/>
                  </a:cubicBezTo>
                  <a:cubicBezTo>
                    <a:pt x="877817" y="163297"/>
                    <a:pt x="846148" y="236528"/>
                    <a:pt x="814481" y="302832"/>
                  </a:cubicBezTo>
                  <a:cubicBezTo>
                    <a:pt x="782814" y="369136"/>
                    <a:pt x="742240" y="457211"/>
                    <a:pt x="719479" y="510650"/>
                  </a:cubicBezTo>
                  <a:cubicBezTo>
                    <a:pt x="696718" y="564089"/>
                    <a:pt x="701666" y="586850"/>
                    <a:pt x="677915" y="623466"/>
                  </a:cubicBezTo>
                  <a:cubicBezTo>
                    <a:pt x="654164" y="660082"/>
                    <a:pt x="595778" y="697687"/>
                    <a:pt x="576975" y="730344"/>
                  </a:cubicBezTo>
                  <a:cubicBezTo>
                    <a:pt x="558172" y="763001"/>
                    <a:pt x="574995" y="795658"/>
                    <a:pt x="565099" y="819409"/>
                  </a:cubicBezTo>
                  <a:cubicBezTo>
                    <a:pt x="555203" y="843160"/>
                    <a:pt x="483951" y="863942"/>
                    <a:pt x="517598" y="872848"/>
                  </a:cubicBezTo>
                  <a:cubicBezTo>
                    <a:pt x="551245" y="881754"/>
                    <a:pt x="706614" y="897588"/>
                    <a:pt x="766980" y="872848"/>
                  </a:cubicBezTo>
                  <a:cubicBezTo>
                    <a:pt x="827346" y="848108"/>
                    <a:pt x="895629" y="765970"/>
                    <a:pt x="879795" y="724406"/>
                  </a:cubicBezTo>
                  <a:cubicBezTo>
                    <a:pt x="863961" y="682842"/>
                    <a:pt x="726405" y="655133"/>
                    <a:pt x="671977" y="623466"/>
                  </a:cubicBezTo>
                  <a:cubicBezTo>
                    <a:pt x="617549" y="591799"/>
                    <a:pt x="598746" y="562110"/>
                    <a:pt x="553224" y="534401"/>
                  </a:cubicBezTo>
                  <a:cubicBezTo>
                    <a:pt x="507702" y="506692"/>
                    <a:pt x="458222" y="470076"/>
                    <a:pt x="398845" y="457211"/>
                  </a:cubicBezTo>
                  <a:cubicBezTo>
                    <a:pt x="339468" y="444346"/>
                    <a:pt x="245455" y="430492"/>
                    <a:pt x="196964" y="457211"/>
                  </a:cubicBezTo>
                  <a:cubicBezTo>
                    <a:pt x="148473" y="483930"/>
                    <a:pt x="98003" y="558151"/>
                    <a:pt x="107899" y="617528"/>
                  </a:cubicBezTo>
                  <a:cubicBezTo>
                    <a:pt x="117795" y="676905"/>
                    <a:pt x="204881" y="756074"/>
                    <a:pt x="256341" y="813471"/>
                  </a:cubicBezTo>
                  <a:cubicBezTo>
                    <a:pt x="307801" y="870869"/>
                    <a:pt x="360250" y="914412"/>
                    <a:pt x="416658" y="961913"/>
                  </a:cubicBezTo>
                  <a:cubicBezTo>
                    <a:pt x="473066" y="1009414"/>
                    <a:pt x="550256" y="1060874"/>
                    <a:pt x="594788" y="1098479"/>
                  </a:cubicBezTo>
                  <a:cubicBezTo>
                    <a:pt x="639320" y="1136084"/>
                    <a:pt x="666040" y="1159835"/>
                    <a:pt x="683853" y="1187544"/>
                  </a:cubicBezTo>
                  <a:cubicBezTo>
                    <a:pt x="701666" y="1215253"/>
                    <a:pt x="719479" y="1238014"/>
                    <a:pt x="701666" y="1264733"/>
                  </a:cubicBezTo>
                  <a:cubicBezTo>
                    <a:pt x="683853" y="1291452"/>
                    <a:pt x="622497" y="1312235"/>
                    <a:pt x="576975" y="1347861"/>
                  </a:cubicBezTo>
                  <a:cubicBezTo>
                    <a:pt x="531453" y="1383487"/>
                    <a:pt x="465149" y="1445832"/>
                    <a:pt x="428533" y="1478489"/>
                  </a:cubicBezTo>
                  <a:cubicBezTo>
                    <a:pt x="391917" y="1511146"/>
                    <a:pt x="382021" y="1526981"/>
                    <a:pt x="357281" y="1543804"/>
                  </a:cubicBezTo>
                  <a:cubicBezTo>
                    <a:pt x="332541" y="1560627"/>
                    <a:pt x="288998" y="1558648"/>
                    <a:pt x="280092" y="1579430"/>
                  </a:cubicBezTo>
                  <a:cubicBezTo>
                    <a:pt x="271186" y="1600212"/>
                    <a:pt x="281081" y="1635837"/>
                    <a:pt x="303842" y="1668494"/>
                  </a:cubicBezTo>
                  <a:cubicBezTo>
                    <a:pt x="326603" y="1701151"/>
                    <a:pt x="416658" y="1775372"/>
                    <a:pt x="416658" y="1775372"/>
                  </a:cubicBezTo>
                  <a:cubicBezTo>
                    <a:pt x="455253" y="1811988"/>
                    <a:pt x="497806" y="1916887"/>
                    <a:pt x="535411" y="1888188"/>
                  </a:cubicBezTo>
                  <a:cubicBezTo>
                    <a:pt x="573016" y="1859489"/>
                    <a:pt x="618538" y="1662557"/>
                    <a:pt x="642289" y="1603180"/>
                  </a:cubicBezTo>
                  <a:cubicBezTo>
                    <a:pt x="666040" y="1543803"/>
                    <a:pt x="667029" y="1565575"/>
                    <a:pt x="677915" y="1531928"/>
                  </a:cubicBezTo>
                  <a:cubicBezTo>
                    <a:pt x="688801" y="1498281"/>
                    <a:pt x="711561" y="1436926"/>
                    <a:pt x="707603" y="1401300"/>
                  </a:cubicBezTo>
                  <a:cubicBezTo>
                    <a:pt x="703645" y="1365674"/>
                    <a:pt x="704634" y="1339943"/>
                    <a:pt x="654164" y="1318172"/>
                  </a:cubicBezTo>
                  <a:cubicBezTo>
                    <a:pt x="603694" y="1296401"/>
                    <a:pt x="473065" y="1291453"/>
                    <a:pt x="404782" y="1270671"/>
                  </a:cubicBezTo>
                  <a:cubicBezTo>
                    <a:pt x="336499" y="1249889"/>
                    <a:pt x="279102" y="1223169"/>
                    <a:pt x="244466" y="1193481"/>
                  </a:cubicBezTo>
                  <a:cubicBezTo>
                    <a:pt x="209830" y="1163793"/>
                    <a:pt x="193995" y="1118271"/>
                    <a:pt x="196964" y="1092541"/>
                  </a:cubicBezTo>
                  <a:cubicBezTo>
                    <a:pt x="199933" y="1066811"/>
                    <a:pt x="235560" y="1069780"/>
                    <a:pt x="262279" y="1039102"/>
                  </a:cubicBezTo>
                  <a:cubicBezTo>
                    <a:pt x="288998" y="1008424"/>
                    <a:pt x="327593" y="941131"/>
                    <a:pt x="357281" y="908474"/>
                  </a:cubicBezTo>
                  <a:cubicBezTo>
                    <a:pt x="386969" y="875817"/>
                    <a:pt x="426554" y="867899"/>
                    <a:pt x="440408" y="843159"/>
                  </a:cubicBezTo>
                  <a:cubicBezTo>
                    <a:pt x="454262" y="818419"/>
                    <a:pt x="444366" y="789720"/>
                    <a:pt x="440408" y="760032"/>
                  </a:cubicBezTo>
                  <a:cubicBezTo>
                    <a:pt x="436450" y="730344"/>
                    <a:pt x="426554" y="697687"/>
                    <a:pt x="416658" y="665030"/>
                  </a:cubicBezTo>
                  <a:cubicBezTo>
                    <a:pt x="406762" y="632373"/>
                    <a:pt x="369157" y="581902"/>
                    <a:pt x="381032" y="564089"/>
                  </a:cubicBezTo>
                  <a:cubicBezTo>
                    <a:pt x="392907" y="546276"/>
                    <a:pt x="459211" y="561121"/>
                    <a:pt x="487910" y="558152"/>
                  </a:cubicBezTo>
                  <a:cubicBezTo>
                    <a:pt x="516609" y="555183"/>
                    <a:pt x="562130" y="572006"/>
                    <a:pt x="553224" y="546276"/>
                  </a:cubicBezTo>
                  <a:cubicBezTo>
                    <a:pt x="544318" y="520546"/>
                    <a:pt x="471087" y="455232"/>
                    <a:pt x="434471" y="403772"/>
                  </a:cubicBezTo>
                  <a:cubicBezTo>
                    <a:pt x="397855" y="352312"/>
                    <a:pt x="358270" y="285019"/>
                    <a:pt x="333530" y="237518"/>
                  </a:cubicBezTo>
                  <a:cubicBezTo>
                    <a:pt x="308790" y="190017"/>
                    <a:pt x="301863" y="147464"/>
                    <a:pt x="286029" y="118765"/>
                  </a:cubicBezTo>
                  <a:cubicBezTo>
                    <a:pt x="270195" y="90066"/>
                    <a:pt x="261289" y="80170"/>
                    <a:pt x="238528" y="65326"/>
                  </a:cubicBezTo>
                  <a:cubicBezTo>
                    <a:pt x="215767" y="50482"/>
                    <a:pt x="181130" y="33658"/>
                    <a:pt x="149463" y="29700"/>
                  </a:cubicBezTo>
                  <a:cubicBezTo>
                    <a:pt x="117796" y="25742"/>
                    <a:pt x="73263" y="24752"/>
                    <a:pt x="48523" y="41575"/>
                  </a:cubicBezTo>
                  <a:cubicBezTo>
                    <a:pt x="23783" y="58398"/>
                    <a:pt x="-5906" y="89076"/>
                    <a:pt x="1021" y="130640"/>
                  </a:cubicBezTo>
                  <a:cubicBezTo>
                    <a:pt x="7948" y="172204"/>
                    <a:pt x="56439" y="244445"/>
                    <a:pt x="90086" y="290957"/>
                  </a:cubicBezTo>
                  <a:cubicBezTo>
                    <a:pt x="123733" y="337469"/>
                    <a:pt x="172224" y="383980"/>
                    <a:pt x="202902" y="409710"/>
                  </a:cubicBezTo>
                  <a:cubicBezTo>
                    <a:pt x="233580" y="435440"/>
                    <a:pt x="245455" y="450284"/>
                    <a:pt x="274154" y="445336"/>
                  </a:cubicBezTo>
                  <a:cubicBezTo>
                    <a:pt x="302853" y="440388"/>
                    <a:pt x="375094" y="380022"/>
                    <a:pt x="375094" y="380022"/>
                  </a:cubicBezTo>
                  <a:cubicBezTo>
                    <a:pt x="409730" y="357261"/>
                    <a:pt x="462180" y="340437"/>
                    <a:pt x="481972" y="308770"/>
                  </a:cubicBezTo>
                  <a:cubicBezTo>
                    <a:pt x="501764" y="277103"/>
                    <a:pt x="482961" y="227622"/>
                    <a:pt x="493847" y="190017"/>
                  </a:cubicBezTo>
                  <a:cubicBezTo>
                    <a:pt x="504733" y="152412"/>
                    <a:pt x="527494" y="111838"/>
                    <a:pt x="547286" y="83139"/>
                  </a:cubicBezTo>
                  <a:cubicBezTo>
                    <a:pt x="567078" y="54440"/>
                    <a:pt x="585882" y="29699"/>
                    <a:pt x="612601" y="17824"/>
                  </a:cubicBezTo>
                  <a:cubicBezTo>
                    <a:pt x="639320" y="5949"/>
                    <a:pt x="678904" y="-5926"/>
                    <a:pt x="707603" y="11887"/>
                  </a:cubicBezTo>
                  <a:cubicBezTo>
                    <a:pt x="736302" y="29700"/>
                    <a:pt x="750157" y="67305"/>
                    <a:pt x="784793" y="124702"/>
                  </a:cubicBezTo>
                  <a:cubicBezTo>
                    <a:pt x="819429" y="182099"/>
                    <a:pt x="884743" y="302832"/>
                    <a:pt x="915421" y="356271"/>
                  </a:cubicBezTo>
                  <a:cubicBezTo>
                    <a:pt x="946099" y="409710"/>
                    <a:pt x="945109" y="416637"/>
                    <a:pt x="968860" y="445336"/>
                  </a:cubicBezTo>
                  <a:cubicBezTo>
                    <a:pt x="992611" y="474035"/>
                    <a:pt x="1029226" y="516588"/>
                    <a:pt x="1057925" y="528463"/>
                  </a:cubicBezTo>
                  <a:cubicBezTo>
                    <a:pt x="1086624" y="540338"/>
                    <a:pt x="1106417" y="537370"/>
                    <a:pt x="1141053" y="516588"/>
                  </a:cubicBezTo>
                  <a:cubicBezTo>
                    <a:pt x="1175689" y="495806"/>
                    <a:pt x="1234076" y="440388"/>
                    <a:pt x="1265743" y="403772"/>
                  </a:cubicBezTo>
                  <a:cubicBezTo>
                    <a:pt x="1297410" y="367156"/>
                    <a:pt x="1313245" y="335489"/>
                    <a:pt x="1331058" y="296894"/>
                  </a:cubicBezTo>
                  <a:cubicBezTo>
                    <a:pt x="1348871" y="258299"/>
                    <a:pt x="1358767" y="210799"/>
                    <a:pt x="1372621" y="172204"/>
                  </a:cubicBezTo>
                  <a:cubicBezTo>
                    <a:pt x="1386475" y="133609"/>
                    <a:pt x="1399341" y="89077"/>
                    <a:pt x="1414185" y="65326"/>
                  </a:cubicBezTo>
                  <a:cubicBezTo>
                    <a:pt x="1429029" y="41575"/>
                    <a:pt x="1445852" y="38607"/>
                    <a:pt x="1461686" y="29700"/>
                  </a:cubicBezTo>
                  <a:cubicBezTo>
                    <a:pt x="1477520" y="20793"/>
                    <a:pt x="1486427" y="5949"/>
                    <a:pt x="1509188" y="11887"/>
                  </a:cubicBezTo>
                  <a:cubicBezTo>
                    <a:pt x="1531949" y="17825"/>
                    <a:pt x="1573513" y="49492"/>
                    <a:pt x="1598253" y="65326"/>
                  </a:cubicBezTo>
                  <a:cubicBezTo>
                    <a:pt x="1622993" y="81160"/>
                    <a:pt x="1640311" y="94024"/>
                    <a:pt x="1657629" y="106889"/>
                  </a:cubicBezTo>
                </a:path>
              </a:pathLst>
            </a:cu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3600450" y="2216228"/>
              <a:ext cx="990600" cy="45719"/>
            </a:xfrm>
            <a:prstGeom prst="rect">
              <a:avLst/>
            </a:prstGeom>
            <a:solidFill>
              <a:srgbClr val="FF0000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3841513" y="1694328"/>
              <a:ext cx="645207" cy="4686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30s</a:t>
              </a:r>
              <a:endParaRPr lang="en-US" sz="1800" dirty="0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3874643" y="3475503"/>
              <a:ext cx="645207" cy="4686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50s</a:t>
              </a:r>
              <a:endParaRPr lang="en-US" sz="1800" dirty="0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5147619" y="2205541"/>
              <a:ext cx="736740" cy="3514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mRNA</a:t>
              </a:r>
              <a:endParaRPr lang="en-US" sz="1200" dirty="0"/>
            </a:p>
          </p:txBody>
        </p:sp>
        <p:cxnSp>
          <p:nvCxnSpPr>
            <p:cNvPr id="199" name="Straight Arrow Connector 198"/>
            <p:cNvCxnSpPr/>
            <p:nvPr/>
          </p:nvCxnSpPr>
          <p:spPr>
            <a:xfrm flipH="1" flipV="1">
              <a:off x="4591050" y="2239087"/>
              <a:ext cx="556570" cy="138943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00" name="TextBox 199"/>
            <p:cNvSpPr txBox="1"/>
            <p:nvPr/>
          </p:nvSpPr>
          <p:spPr>
            <a:xfrm>
              <a:off x="3366170" y="2594067"/>
              <a:ext cx="522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tRNA</a:t>
              </a:r>
              <a:endParaRPr lang="en-US" sz="1200" dirty="0" smtClean="0"/>
            </a:p>
            <a:p>
              <a:r>
                <a:rPr lang="en-US" sz="1200" dirty="0" smtClean="0"/>
                <a:t>P site</a:t>
              </a:r>
              <a:endParaRPr lang="en-US" sz="1200" dirty="0"/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4383116" y="2578140"/>
              <a:ext cx="5324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tRNA</a:t>
              </a:r>
              <a:endParaRPr lang="en-US" sz="1200" dirty="0" smtClean="0"/>
            </a:p>
            <a:p>
              <a:r>
                <a:rPr lang="en-US" sz="1200" dirty="0" smtClean="0"/>
                <a:t>A site</a:t>
              </a:r>
              <a:endParaRPr lang="en-US" sz="1200" dirty="0"/>
            </a:p>
          </p:txBody>
        </p:sp>
        <p:sp>
          <p:nvSpPr>
            <p:cNvPr id="202" name="Oval 201"/>
            <p:cNvSpPr/>
            <p:nvPr/>
          </p:nvSpPr>
          <p:spPr>
            <a:xfrm>
              <a:off x="4021582" y="2706879"/>
              <a:ext cx="107297" cy="107297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3309399" y="3055732"/>
              <a:ext cx="712183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growing</a:t>
              </a:r>
            </a:p>
            <a:p>
              <a:r>
                <a:rPr lang="en-US" sz="1200" dirty="0" smtClean="0"/>
                <a:t>peptide</a:t>
              </a:r>
              <a:endParaRPr lang="en-US" sz="1200" dirty="0"/>
            </a:p>
          </p:txBody>
        </p:sp>
        <p:cxnSp>
          <p:nvCxnSpPr>
            <p:cNvPr id="204" name="Straight Arrow Connector 203"/>
            <p:cNvCxnSpPr/>
            <p:nvPr/>
          </p:nvCxnSpPr>
          <p:spPr>
            <a:xfrm flipV="1">
              <a:off x="3944349" y="2824899"/>
              <a:ext cx="118245" cy="272631"/>
            </a:xfrm>
            <a:prstGeom prst="straightConnector1">
              <a:avLst/>
            </a:prstGeom>
            <a:ln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TextBox 204"/>
            <p:cNvSpPr txBox="1"/>
            <p:nvPr/>
          </p:nvSpPr>
          <p:spPr>
            <a:xfrm>
              <a:off x="4348787" y="3035356"/>
              <a:ext cx="885179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incoming</a:t>
              </a:r>
            </a:p>
            <a:p>
              <a:pPr algn="ctr"/>
              <a:r>
                <a:rPr lang="en-US" sz="1200" dirty="0" smtClean="0"/>
                <a:t>amino acid</a:t>
              </a:r>
              <a:endParaRPr lang="en-US" sz="1200" dirty="0"/>
            </a:p>
          </p:txBody>
        </p:sp>
        <p:sp>
          <p:nvSpPr>
            <p:cNvPr id="206" name="Oval 205"/>
            <p:cNvSpPr>
              <a:spLocks noChangeAspect="1"/>
            </p:cNvSpPr>
            <p:nvPr/>
          </p:nvSpPr>
          <p:spPr>
            <a:xfrm>
              <a:off x="4175759" y="2721700"/>
              <a:ext cx="64008" cy="64008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7" name="Straight Arrow Connector 206"/>
            <p:cNvCxnSpPr/>
            <p:nvPr/>
          </p:nvCxnSpPr>
          <p:spPr>
            <a:xfrm flipH="1" flipV="1">
              <a:off x="4241400" y="2808972"/>
              <a:ext cx="118245" cy="272631"/>
            </a:xfrm>
            <a:prstGeom prst="straightConnector1">
              <a:avLst/>
            </a:prstGeom>
            <a:ln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0" name="TextBox 209"/>
          <p:cNvSpPr txBox="1"/>
          <p:nvPr/>
        </p:nvSpPr>
        <p:spPr>
          <a:xfrm>
            <a:off x="1461110" y="7182235"/>
            <a:ext cx="1318894" cy="3477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46304" tIns="73152" rIns="146304" bIns="73152" rtlCol="0">
            <a:spAutoFit/>
          </a:bodyPr>
          <a:lstStyle/>
          <a:p>
            <a:pPr algn="ctr"/>
            <a:r>
              <a:rPr lang="en-US" sz="1300" dirty="0" smtClean="0"/>
              <a:t>free ribosome</a:t>
            </a:r>
            <a:endParaRPr lang="en-US" sz="13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626463" y="6071064"/>
            <a:ext cx="373534" cy="31693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490307" y="6162675"/>
            <a:ext cx="1176062" cy="101956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632730" y="6165140"/>
            <a:ext cx="2072176" cy="3290783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704906" y="6071064"/>
            <a:ext cx="103552" cy="91611"/>
          </a:xfrm>
          <a:prstGeom prst="rect">
            <a:avLst/>
          </a:prstGeom>
          <a:noFill/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3988058" y="5837844"/>
            <a:ext cx="103552" cy="91611"/>
          </a:xfrm>
          <a:prstGeom prst="rect">
            <a:avLst/>
          </a:prstGeom>
          <a:noFill/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560027" y="6165140"/>
            <a:ext cx="253736" cy="318135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5333242" y="7883057"/>
            <a:ext cx="894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ER bound</a:t>
            </a:r>
          </a:p>
          <a:p>
            <a:r>
              <a:rPr lang="en-US" sz="1400" b="1" dirty="0" smtClean="0"/>
              <a:t>ribosome</a:t>
            </a:r>
            <a:endParaRPr lang="en-US" sz="14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5169483" y="8185230"/>
            <a:ext cx="2521822" cy="1561889"/>
            <a:chOff x="5169483" y="8185230"/>
            <a:chExt cx="2521822" cy="1561889"/>
          </a:xfrm>
        </p:grpSpPr>
        <p:cxnSp>
          <p:nvCxnSpPr>
            <p:cNvPr id="212" name="Straight Connector 211"/>
            <p:cNvCxnSpPr/>
            <p:nvPr/>
          </p:nvCxnSpPr>
          <p:spPr>
            <a:xfrm flipV="1">
              <a:off x="6046328" y="8493213"/>
              <a:ext cx="1563229" cy="1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13" name="Rectangle 212"/>
            <p:cNvSpPr/>
            <p:nvPr/>
          </p:nvSpPr>
          <p:spPr>
            <a:xfrm>
              <a:off x="5725074" y="8370102"/>
              <a:ext cx="413896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</a:rPr>
                <a:t>m</a:t>
              </a:r>
              <a:r>
                <a:rPr lang="en-US" sz="1000" b="1" baseline="30000" dirty="0" smtClean="0">
                  <a:solidFill>
                    <a:srgbClr val="FF0000"/>
                  </a:solidFill>
                </a:rPr>
                <a:t>7</a:t>
              </a:r>
              <a:r>
                <a:rPr lang="en-US" sz="1000" b="1" dirty="0" smtClean="0">
                  <a:solidFill>
                    <a:srgbClr val="FF0000"/>
                  </a:solidFill>
                </a:rPr>
                <a:t>G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14" name="Oval 213"/>
            <p:cNvSpPr/>
            <p:nvPr/>
          </p:nvSpPr>
          <p:spPr>
            <a:xfrm>
              <a:off x="6255129" y="8288697"/>
              <a:ext cx="310536" cy="235161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/>
            <p:cNvSpPr/>
            <p:nvPr/>
          </p:nvSpPr>
          <p:spPr>
            <a:xfrm>
              <a:off x="6184496" y="8499089"/>
              <a:ext cx="435474" cy="313941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6278912" y="8523858"/>
              <a:ext cx="166474" cy="354184"/>
            </a:xfrm>
            <a:custGeom>
              <a:avLst/>
              <a:gdLst>
                <a:gd name="connsiteX0" fmla="*/ 115226 w 115226"/>
                <a:gd name="connsiteY0" fmla="*/ 0 h 350974"/>
                <a:gd name="connsiteX1" fmla="*/ 26326 w 115226"/>
                <a:gd name="connsiteY1" fmla="*/ 114300 h 350974"/>
                <a:gd name="connsiteX2" fmla="*/ 926 w 115226"/>
                <a:gd name="connsiteY2" fmla="*/ 330200 h 350974"/>
                <a:gd name="connsiteX3" fmla="*/ 51726 w 115226"/>
                <a:gd name="connsiteY3" fmla="*/ 330200 h 350974"/>
                <a:gd name="connsiteX0" fmla="*/ 110155 w 110155"/>
                <a:gd name="connsiteY0" fmla="*/ 0 h 333763"/>
                <a:gd name="connsiteX1" fmla="*/ 21255 w 110155"/>
                <a:gd name="connsiteY1" fmla="*/ 114300 h 333763"/>
                <a:gd name="connsiteX2" fmla="*/ 1292 w 110155"/>
                <a:gd name="connsiteY2" fmla="*/ 258060 h 333763"/>
                <a:gd name="connsiteX3" fmla="*/ 46655 w 110155"/>
                <a:gd name="connsiteY3" fmla="*/ 330200 h 333763"/>
                <a:gd name="connsiteX0" fmla="*/ 109646 w 109646"/>
                <a:gd name="connsiteY0" fmla="*/ 0 h 320923"/>
                <a:gd name="connsiteX1" fmla="*/ 20746 w 109646"/>
                <a:gd name="connsiteY1" fmla="*/ 114300 h 320923"/>
                <a:gd name="connsiteX2" fmla="*/ 783 w 109646"/>
                <a:gd name="connsiteY2" fmla="*/ 258060 h 320923"/>
                <a:gd name="connsiteX3" fmla="*/ 37991 w 109646"/>
                <a:gd name="connsiteY3" fmla="*/ 316674 h 320923"/>
                <a:gd name="connsiteX0" fmla="*/ 104820 w 104820"/>
                <a:gd name="connsiteY0" fmla="*/ 0 h 318972"/>
                <a:gd name="connsiteX1" fmla="*/ 15920 w 104820"/>
                <a:gd name="connsiteY1" fmla="*/ 114300 h 318972"/>
                <a:gd name="connsiteX2" fmla="*/ 1393 w 104820"/>
                <a:gd name="connsiteY2" fmla="*/ 208464 h 318972"/>
                <a:gd name="connsiteX3" fmla="*/ 33165 w 104820"/>
                <a:gd name="connsiteY3" fmla="*/ 316674 h 318972"/>
                <a:gd name="connsiteX0" fmla="*/ 104425 w 104425"/>
                <a:gd name="connsiteY0" fmla="*/ 0 h 279463"/>
                <a:gd name="connsiteX1" fmla="*/ 15525 w 104425"/>
                <a:gd name="connsiteY1" fmla="*/ 114300 h 279463"/>
                <a:gd name="connsiteX2" fmla="*/ 998 w 104425"/>
                <a:gd name="connsiteY2" fmla="*/ 208464 h 279463"/>
                <a:gd name="connsiteX3" fmla="*/ 27334 w 104425"/>
                <a:gd name="connsiteY3" fmla="*/ 276095 h 279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425" h="279463">
                  <a:moveTo>
                    <a:pt x="104425" y="0"/>
                  </a:moveTo>
                  <a:cubicBezTo>
                    <a:pt x="69500" y="29633"/>
                    <a:pt x="32763" y="79556"/>
                    <a:pt x="15525" y="114300"/>
                  </a:cubicBezTo>
                  <a:cubicBezTo>
                    <a:pt x="-1713" y="149044"/>
                    <a:pt x="-970" y="181498"/>
                    <a:pt x="998" y="208464"/>
                  </a:cubicBezTo>
                  <a:cubicBezTo>
                    <a:pt x="2966" y="235430"/>
                    <a:pt x="4050" y="294086"/>
                    <a:pt x="27334" y="276095"/>
                  </a:cubicBezTo>
                </a:path>
              </a:pathLst>
            </a:custGeom>
            <a:ln w="190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ounded Rectangle 217"/>
            <p:cNvSpPr/>
            <p:nvPr/>
          </p:nvSpPr>
          <p:spPr>
            <a:xfrm>
              <a:off x="5945121" y="9008846"/>
              <a:ext cx="1448085" cy="738273"/>
            </a:xfrm>
            <a:prstGeom prst="roundRect">
              <a:avLst/>
            </a:prstGeom>
            <a:solidFill>
              <a:srgbClr val="800080"/>
            </a:solidFill>
            <a:ln>
              <a:noFill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ounded Rectangle 218"/>
            <p:cNvSpPr/>
            <p:nvPr/>
          </p:nvSpPr>
          <p:spPr>
            <a:xfrm>
              <a:off x="5984851" y="9102022"/>
              <a:ext cx="1365099" cy="58845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6402233" y="8985439"/>
              <a:ext cx="184682" cy="130805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6476652" y="8947779"/>
              <a:ext cx="46970" cy="2236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6149529" y="8830343"/>
              <a:ext cx="212349" cy="104007"/>
            </a:xfrm>
            <a:custGeom>
              <a:avLst/>
              <a:gdLst>
                <a:gd name="connsiteX0" fmla="*/ 78006 w 212349"/>
                <a:gd name="connsiteY0" fmla="*/ 0 h 104007"/>
                <a:gd name="connsiteX1" fmla="*/ 134344 w 212349"/>
                <a:gd name="connsiteY1" fmla="*/ 43336 h 104007"/>
                <a:gd name="connsiteX2" fmla="*/ 164679 w 212349"/>
                <a:gd name="connsiteY2" fmla="*/ 78005 h 104007"/>
                <a:gd name="connsiteX3" fmla="*/ 177680 w 212349"/>
                <a:gd name="connsiteY3" fmla="*/ 26002 h 104007"/>
                <a:gd name="connsiteX4" fmla="*/ 212349 w 212349"/>
                <a:gd name="connsiteY4" fmla="*/ 43336 h 104007"/>
                <a:gd name="connsiteX5" fmla="*/ 195015 w 212349"/>
                <a:gd name="connsiteY5" fmla="*/ 91006 h 104007"/>
                <a:gd name="connsiteX6" fmla="*/ 121343 w 212349"/>
                <a:gd name="connsiteY6" fmla="*/ 104007 h 104007"/>
                <a:gd name="connsiteX7" fmla="*/ 0 w 212349"/>
                <a:gd name="connsiteY7" fmla="*/ 65005 h 104007"/>
                <a:gd name="connsiteX8" fmla="*/ 78006 w 212349"/>
                <a:gd name="connsiteY8" fmla="*/ 0 h 104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349" h="104007">
                  <a:moveTo>
                    <a:pt x="78006" y="0"/>
                  </a:moveTo>
                  <a:lnTo>
                    <a:pt x="134344" y="43336"/>
                  </a:lnTo>
                  <a:lnTo>
                    <a:pt x="164679" y="78005"/>
                  </a:lnTo>
                  <a:lnTo>
                    <a:pt x="177680" y="26002"/>
                  </a:lnTo>
                  <a:lnTo>
                    <a:pt x="212349" y="43336"/>
                  </a:lnTo>
                  <a:lnTo>
                    <a:pt x="195015" y="91006"/>
                  </a:lnTo>
                  <a:lnTo>
                    <a:pt x="121343" y="104007"/>
                  </a:lnTo>
                  <a:lnTo>
                    <a:pt x="0" y="65005"/>
                  </a:lnTo>
                  <a:lnTo>
                    <a:pt x="78006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6188532" y="8878013"/>
              <a:ext cx="212349" cy="264353"/>
            </a:xfrm>
            <a:custGeom>
              <a:avLst/>
              <a:gdLst>
                <a:gd name="connsiteX0" fmla="*/ 0 w 212349"/>
                <a:gd name="connsiteY0" fmla="*/ 34669 h 264353"/>
                <a:gd name="connsiteX1" fmla="*/ 78006 w 212349"/>
                <a:gd name="connsiteY1" fmla="*/ 65005 h 264353"/>
                <a:gd name="connsiteX2" fmla="*/ 151678 w 212349"/>
                <a:gd name="connsiteY2" fmla="*/ 52004 h 264353"/>
                <a:gd name="connsiteX3" fmla="*/ 164679 w 212349"/>
                <a:gd name="connsiteY3" fmla="*/ 0 h 264353"/>
                <a:gd name="connsiteX4" fmla="*/ 208015 w 212349"/>
                <a:gd name="connsiteY4" fmla="*/ 86673 h 264353"/>
                <a:gd name="connsiteX5" fmla="*/ 212349 w 212349"/>
                <a:gd name="connsiteY5" fmla="*/ 264353 h 264353"/>
                <a:gd name="connsiteX6" fmla="*/ 56338 w 212349"/>
                <a:gd name="connsiteY6" fmla="*/ 255685 h 264353"/>
                <a:gd name="connsiteX7" fmla="*/ 78006 w 212349"/>
                <a:gd name="connsiteY7" fmla="*/ 95340 h 264353"/>
                <a:gd name="connsiteX8" fmla="*/ 0 w 212349"/>
                <a:gd name="connsiteY8" fmla="*/ 34669 h 264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349" h="264353">
                  <a:moveTo>
                    <a:pt x="0" y="34669"/>
                  </a:moveTo>
                  <a:lnTo>
                    <a:pt x="78006" y="65005"/>
                  </a:lnTo>
                  <a:lnTo>
                    <a:pt x="151678" y="52004"/>
                  </a:lnTo>
                  <a:lnTo>
                    <a:pt x="164679" y="0"/>
                  </a:lnTo>
                  <a:lnTo>
                    <a:pt x="208015" y="86673"/>
                  </a:lnTo>
                  <a:lnTo>
                    <a:pt x="212349" y="264353"/>
                  </a:lnTo>
                  <a:lnTo>
                    <a:pt x="56338" y="255685"/>
                  </a:lnTo>
                  <a:lnTo>
                    <a:pt x="78006" y="95340"/>
                  </a:lnTo>
                  <a:lnTo>
                    <a:pt x="0" y="34669"/>
                  </a:lnTo>
                  <a:close/>
                </a:path>
              </a:pathLst>
            </a:cu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6148515" y="8891014"/>
              <a:ext cx="362051" cy="533039"/>
            </a:xfrm>
            <a:custGeom>
              <a:avLst/>
              <a:gdLst>
                <a:gd name="connsiteX0" fmla="*/ 235031 w 362051"/>
                <a:gd name="connsiteY0" fmla="*/ 0 h 533039"/>
                <a:gd name="connsiteX1" fmla="*/ 252366 w 362051"/>
                <a:gd name="connsiteY1" fmla="*/ 34669 h 533039"/>
                <a:gd name="connsiteX2" fmla="*/ 278368 w 362051"/>
                <a:gd name="connsiteY2" fmla="*/ 52004 h 533039"/>
                <a:gd name="connsiteX3" fmla="*/ 308704 w 362051"/>
                <a:gd name="connsiteY3" fmla="*/ 60671 h 533039"/>
                <a:gd name="connsiteX4" fmla="*/ 339039 w 362051"/>
                <a:gd name="connsiteY4" fmla="*/ 65005 h 533039"/>
                <a:gd name="connsiteX5" fmla="*/ 352040 w 362051"/>
                <a:gd name="connsiteY5" fmla="*/ 73672 h 533039"/>
                <a:gd name="connsiteX6" fmla="*/ 352040 w 362051"/>
                <a:gd name="connsiteY6" fmla="*/ 138677 h 533039"/>
                <a:gd name="connsiteX7" fmla="*/ 339039 w 362051"/>
                <a:gd name="connsiteY7" fmla="*/ 238351 h 533039"/>
                <a:gd name="connsiteX8" fmla="*/ 326038 w 362051"/>
                <a:gd name="connsiteY8" fmla="*/ 264352 h 533039"/>
                <a:gd name="connsiteX9" fmla="*/ 304370 w 362051"/>
                <a:gd name="connsiteY9" fmla="*/ 281687 h 533039"/>
                <a:gd name="connsiteX10" fmla="*/ 295703 w 362051"/>
                <a:gd name="connsiteY10" fmla="*/ 294688 h 533039"/>
                <a:gd name="connsiteX11" fmla="*/ 282702 w 362051"/>
                <a:gd name="connsiteY11" fmla="*/ 299022 h 533039"/>
                <a:gd name="connsiteX12" fmla="*/ 269701 w 362051"/>
                <a:gd name="connsiteY12" fmla="*/ 307689 h 533039"/>
                <a:gd name="connsiteX13" fmla="*/ 230698 w 362051"/>
                <a:gd name="connsiteY13" fmla="*/ 316356 h 533039"/>
                <a:gd name="connsiteX14" fmla="*/ 213363 w 362051"/>
                <a:gd name="connsiteY14" fmla="*/ 320690 h 533039"/>
                <a:gd name="connsiteX15" fmla="*/ 187361 w 362051"/>
                <a:gd name="connsiteY15" fmla="*/ 329357 h 533039"/>
                <a:gd name="connsiteX16" fmla="*/ 178694 w 362051"/>
                <a:gd name="connsiteY16" fmla="*/ 342358 h 533039"/>
                <a:gd name="connsiteX17" fmla="*/ 170027 w 362051"/>
                <a:gd name="connsiteY17" fmla="*/ 368360 h 533039"/>
                <a:gd name="connsiteX18" fmla="*/ 178694 w 362051"/>
                <a:gd name="connsiteY18" fmla="*/ 416030 h 533039"/>
                <a:gd name="connsiteX19" fmla="*/ 187361 w 362051"/>
                <a:gd name="connsiteY19" fmla="*/ 424698 h 533039"/>
                <a:gd name="connsiteX20" fmla="*/ 200362 w 362051"/>
                <a:gd name="connsiteY20" fmla="*/ 433365 h 533039"/>
                <a:gd name="connsiteX21" fmla="*/ 226364 w 362051"/>
                <a:gd name="connsiteY21" fmla="*/ 416030 h 533039"/>
                <a:gd name="connsiteX22" fmla="*/ 252366 w 362051"/>
                <a:gd name="connsiteY22" fmla="*/ 398696 h 533039"/>
                <a:gd name="connsiteX23" fmla="*/ 282702 w 362051"/>
                <a:gd name="connsiteY23" fmla="*/ 407363 h 533039"/>
                <a:gd name="connsiteX24" fmla="*/ 295703 w 362051"/>
                <a:gd name="connsiteY24" fmla="*/ 416030 h 533039"/>
                <a:gd name="connsiteX25" fmla="*/ 300036 w 362051"/>
                <a:gd name="connsiteY25" fmla="*/ 429031 h 533039"/>
                <a:gd name="connsiteX26" fmla="*/ 308704 w 362051"/>
                <a:gd name="connsiteY26" fmla="*/ 437698 h 533039"/>
                <a:gd name="connsiteX27" fmla="*/ 313037 w 362051"/>
                <a:gd name="connsiteY27" fmla="*/ 455033 h 533039"/>
                <a:gd name="connsiteX28" fmla="*/ 295703 w 362051"/>
                <a:gd name="connsiteY28" fmla="*/ 481035 h 533039"/>
                <a:gd name="connsiteX29" fmla="*/ 269701 w 362051"/>
                <a:gd name="connsiteY29" fmla="*/ 489702 h 533039"/>
                <a:gd name="connsiteX30" fmla="*/ 252366 w 362051"/>
                <a:gd name="connsiteY30" fmla="*/ 481035 h 533039"/>
                <a:gd name="connsiteX31" fmla="*/ 248032 w 362051"/>
                <a:gd name="connsiteY31" fmla="*/ 437698 h 533039"/>
                <a:gd name="connsiteX32" fmla="*/ 256700 w 362051"/>
                <a:gd name="connsiteY32" fmla="*/ 429031 h 533039"/>
                <a:gd name="connsiteX33" fmla="*/ 261033 w 362051"/>
                <a:gd name="connsiteY33" fmla="*/ 416030 h 533039"/>
                <a:gd name="connsiteX34" fmla="*/ 252366 w 362051"/>
                <a:gd name="connsiteY34" fmla="*/ 390028 h 533039"/>
                <a:gd name="connsiteX35" fmla="*/ 239365 w 362051"/>
                <a:gd name="connsiteY35" fmla="*/ 381361 h 533039"/>
                <a:gd name="connsiteX36" fmla="*/ 200362 w 362051"/>
                <a:gd name="connsiteY36" fmla="*/ 368360 h 533039"/>
                <a:gd name="connsiteX37" fmla="*/ 161359 w 362051"/>
                <a:gd name="connsiteY37" fmla="*/ 381361 h 533039"/>
                <a:gd name="connsiteX38" fmla="*/ 157026 w 362051"/>
                <a:gd name="connsiteY38" fmla="*/ 394362 h 533039"/>
                <a:gd name="connsiteX39" fmla="*/ 161359 w 362051"/>
                <a:gd name="connsiteY39" fmla="*/ 407363 h 533039"/>
                <a:gd name="connsiteX40" fmla="*/ 174360 w 362051"/>
                <a:gd name="connsiteY40" fmla="*/ 411697 h 533039"/>
                <a:gd name="connsiteX41" fmla="*/ 183028 w 362051"/>
                <a:gd name="connsiteY41" fmla="*/ 420364 h 533039"/>
                <a:gd name="connsiteX42" fmla="*/ 196029 w 362051"/>
                <a:gd name="connsiteY42" fmla="*/ 424698 h 533039"/>
                <a:gd name="connsiteX43" fmla="*/ 222031 w 362051"/>
                <a:gd name="connsiteY43" fmla="*/ 437698 h 533039"/>
                <a:gd name="connsiteX44" fmla="*/ 239365 w 362051"/>
                <a:gd name="connsiteY44" fmla="*/ 463700 h 533039"/>
                <a:gd name="connsiteX45" fmla="*/ 230698 w 362051"/>
                <a:gd name="connsiteY45" fmla="*/ 472368 h 533039"/>
                <a:gd name="connsiteX46" fmla="*/ 204696 w 362051"/>
                <a:gd name="connsiteY46" fmla="*/ 489702 h 533039"/>
                <a:gd name="connsiteX47" fmla="*/ 178694 w 362051"/>
                <a:gd name="connsiteY47" fmla="*/ 498370 h 533039"/>
                <a:gd name="connsiteX48" fmla="*/ 118023 w 362051"/>
                <a:gd name="connsiteY48" fmla="*/ 489702 h 533039"/>
                <a:gd name="connsiteX49" fmla="*/ 92021 w 362051"/>
                <a:gd name="connsiteY49" fmla="*/ 481035 h 533039"/>
                <a:gd name="connsiteX50" fmla="*/ 79020 w 362051"/>
                <a:gd name="connsiteY50" fmla="*/ 476701 h 533039"/>
                <a:gd name="connsiteX51" fmla="*/ 79020 w 362051"/>
                <a:gd name="connsiteY51" fmla="*/ 450699 h 533039"/>
                <a:gd name="connsiteX52" fmla="*/ 105022 w 362051"/>
                <a:gd name="connsiteY52" fmla="*/ 442032 h 533039"/>
                <a:gd name="connsiteX53" fmla="*/ 131024 w 362051"/>
                <a:gd name="connsiteY53" fmla="*/ 429031 h 533039"/>
                <a:gd name="connsiteX54" fmla="*/ 135358 w 362051"/>
                <a:gd name="connsiteY54" fmla="*/ 411697 h 533039"/>
                <a:gd name="connsiteX55" fmla="*/ 126690 w 362051"/>
                <a:gd name="connsiteY55" fmla="*/ 390028 h 533039"/>
                <a:gd name="connsiteX56" fmla="*/ 113689 w 362051"/>
                <a:gd name="connsiteY56" fmla="*/ 359693 h 533039"/>
                <a:gd name="connsiteX57" fmla="*/ 109356 w 362051"/>
                <a:gd name="connsiteY57" fmla="*/ 346692 h 533039"/>
                <a:gd name="connsiteX58" fmla="*/ 100688 w 362051"/>
                <a:gd name="connsiteY58" fmla="*/ 338025 h 533039"/>
                <a:gd name="connsiteX59" fmla="*/ 74686 w 362051"/>
                <a:gd name="connsiteY59" fmla="*/ 325024 h 533039"/>
                <a:gd name="connsiteX60" fmla="*/ 66019 w 362051"/>
                <a:gd name="connsiteY60" fmla="*/ 338025 h 533039"/>
                <a:gd name="connsiteX61" fmla="*/ 79020 w 362051"/>
                <a:gd name="connsiteY61" fmla="*/ 407363 h 533039"/>
                <a:gd name="connsiteX62" fmla="*/ 83354 w 362051"/>
                <a:gd name="connsiteY62" fmla="*/ 424698 h 533039"/>
                <a:gd name="connsiteX63" fmla="*/ 74686 w 362051"/>
                <a:gd name="connsiteY63" fmla="*/ 468034 h 533039"/>
                <a:gd name="connsiteX64" fmla="*/ 40017 w 362051"/>
                <a:gd name="connsiteY64" fmla="*/ 468034 h 533039"/>
                <a:gd name="connsiteX65" fmla="*/ 22683 w 362051"/>
                <a:gd name="connsiteY65" fmla="*/ 463700 h 533039"/>
                <a:gd name="connsiteX66" fmla="*/ 14015 w 362051"/>
                <a:gd name="connsiteY66" fmla="*/ 455033 h 533039"/>
                <a:gd name="connsiteX67" fmla="*/ 1014 w 362051"/>
                <a:gd name="connsiteY67" fmla="*/ 446366 h 533039"/>
                <a:gd name="connsiteX68" fmla="*/ 5348 w 362051"/>
                <a:gd name="connsiteY68" fmla="*/ 407363 h 533039"/>
                <a:gd name="connsiteX69" fmla="*/ 18349 w 362051"/>
                <a:gd name="connsiteY69" fmla="*/ 403029 h 533039"/>
                <a:gd name="connsiteX70" fmla="*/ 44351 w 362051"/>
                <a:gd name="connsiteY70" fmla="*/ 390028 h 533039"/>
                <a:gd name="connsiteX71" fmla="*/ 74686 w 362051"/>
                <a:gd name="connsiteY71" fmla="*/ 394362 h 533039"/>
                <a:gd name="connsiteX72" fmla="*/ 105022 w 362051"/>
                <a:gd name="connsiteY72" fmla="*/ 416030 h 533039"/>
                <a:gd name="connsiteX73" fmla="*/ 118023 w 362051"/>
                <a:gd name="connsiteY73" fmla="*/ 420364 h 533039"/>
                <a:gd name="connsiteX74" fmla="*/ 131024 w 362051"/>
                <a:gd name="connsiteY74" fmla="*/ 433365 h 533039"/>
                <a:gd name="connsiteX75" fmla="*/ 157026 w 362051"/>
                <a:gd name="connsiteY75" fmla="*/ 455033 h 533039"/>
                <a:gd name="connsiteX76" fmla="*/ 178694 w 362051"/>
                <a:gd name="connsiteY76" fmla="*/ 481035 h 533039"/>
                <a:gd name="connsiteX77" fmla="*/ 200362 w 362051"/>
                <a:gd name="connsiteY77" fmla="*/ 520038 h 533039"/>
                <a:gd name="connsiteX78" fmla="*/ 209030 w 362051"/>
                <a:gd name="connsiteY78" fmla="*/ 533039 h 53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362051" h="533039">
                  <a:moveTo>
                    <a:pt x="235031" y="0"/>
                  </a:moveTo>
                  <a:cubicBezTo>
                    <a:pt x="238174" y="7857"/>
                    <a:pt x="244378" y="27680"/>
                    <a:pt x="252366" y="34669"/>
                  </a:cubicBezTo>
                  <a:cubicBezTo>
                    <a:pt x="260205" y="41529"/>
                    <a:pt x="268486" y="48710"/>
                    <a:pt x="278368" y="52004"/>
                  </a:cubicBezTo>
                  <a:cubicBezTo>
                    <a:pt x="289504" y="55716"/>
                    <a:pt x="296737" y="58495"/>
                    <a:pt x="308704" y="60671"/>
                  </a:cubicBezTo>
                  <a:cubicBezTo>
                    <a:pt x="318754" y="62498"/>
                    <a:pt x="328927" y="63560"/>
                    <a:pt x="339039" y="65005"/>
                  </a:cubicBezTo>
                  <a:cubicBezTo>
                    <a:pt x="343373" y="67894"/>
                    <a:pt x="348357" y="69989"/>
                    <a:pt x="352040" y="73672"/>
                  </a:cubicBezTo>
                  <a:cubicBezTo>
                    <a:pt x="371770" y="93402"/>
                    <a:pt x="357125" y="108168"/>
                    <a:pt x="352040" y="138677"/>
                  </a:cubicBezTo>
                  <a:cubicBezTo>
                    <a:pt x="347170" y="221463"/>
                    <a:pt x="355485" y="189014"/>
                    <a:pt x="339039" y="238351"/>
                  </a:cubicBezTo>
                  <a:cubicBezTo>
                    <a:pt x="334462" y="252083"/>
                    <a:pt x="335638" y="252351"/>
                    <a:pt x="326038" y="264352"/>
                  </a:cubicBezTo>
                  <a:cubicBezTo>
                    <a:pt x="318979" y="273176"/>
                    <a:pt x="314027" y="275249"/>
                    <a:pt x="304370" y="281687"/>
                  </a:cubicBezTo>
                  <a:cubicBezTo>
                    <a:pt x="301481" y="286021"/>
                    <a:pt x="299770" y="291434"/>
                    <a:pt x="295703" y="294688"/>
                  </a:cubicBezTo>
                  <a:cubicBezTo>
                    <a:pt x="292136" y="297542"/>
                    <a:pt x="286788" y="296979"/>
                    <a:pt x="282702" y="299022"/>
                  </a:cubicBezTo>
                  <a:cubicBezTo>
                    <a:pt x="278044" y="301351"/>
                    <a:pt x="274488" y="305637"/>
                    <a:pt x="269701" y="307689"/>
                  </a:cubicBezTo>
                  <a:cubicBezTo>
                    <a:pt x="264005" y="310130"/>
                    <a:pt x="234976" y="315405"/>
                    <a:pt x="230698" y="316356"/>
                  </a:cubicBezTo>
                  <a:cubicBezTo>
                    <a:pt x="224884" y="317648"/>
                    <a:pt x="219068" y="318979"/>
                    <a:pt x="213363" y="320690"/>
                  </a:cubicBezTo>
                  <a:cubicBezTo>
                    <a:pt x="204612" y="323315"/>
                    <a:pt x="187361" y="329357"/>
                    <a:pt x="187361" y="329357"/>
                  </a:cubicBezTo>
                  <a:cubicBezTo>
                    <a:pt x="184472" y="333691"/>
                    <a:pt x="180809" y="337599"/>
                    <a:pt x="178694" y="342358"/>
                  </a:cubicBezTo>
                  <a:cubicBezTo>
                    <a:pt x="174984" y="350707"/>
                    <a:pt x="170027" y="368360"/>
                    <a:pt x="170027" y="368360"/>
                  </a:cubicBezTo>
                  <a:cubicBezTo>
                    <a:pt x="170625" y="373146"/>
                    <a:pt x="172364" y="405480"/>
                    <a:pt x="178694" y="416030"/>
                  </a:cubicBezTo>
                  <a:cubicBezTo>
                    <a:pt x="180796" y="419534"/>
                    <a:pt x="184170" y="422146"/>
                    <a:pt x="187361" y="424698"/>
                  </a:cubicBezTo>
                  <a:cubicBezTo>
                    <a:pt x="191428" y="427952"/>
                    <a:pt x="196028" y="430476"/>
                    <a:pt x="200362" y="433365"/>
                  </a:cubicBezTo>
                  <a:cubicBezTo>
                    <a:pt x="242284" y="412405"/>
                    <a:pt x="199890" y="435885"/>
                    <a:pt x="226364" y="416030"/>
                  </a:cubicBezTo>
                  <a:cubicBezTo>
                    <a:pt x="234697" y="409780"/>
                    <a:pt x="252366" y="398696"/>
                    <a:pt x="252366" y="398696"/>
                  </a:cubicBezTo>
                  <a:cubicBezTo>
                    <a:pt x="257926" y="400086"/>
                    <a:pt x="276481" y="404252"/>
                    <a:pt x="282702" y="407363"/>
                  </a:cubicBezTo>
                  <a:cubicBezTo>
                    <a:pt x="287360" y="409692"/>
                    <a:pt x="291369" y="413141"/>
                    <a:pt x="295703" y="416030"/>
                  </a:cubicBezTo>
                  <a:cubicBezTo>
                    <a:pt x="297147" y="420364"/>
                    <a:pt x="297686" y="425114"/>
                    <a:pt x="300036" y="429031"/>
                  </a:cubicBezTo>
                  <a:cubicBezTo>
                    <a:pt x="302138" y="432535"/>
                    <a:pt x="306877" y="434043"/>
                    <a:pt x="308704" y="437698"/>
                  </a:cubicBezTo>
                  <a:cubicBezTo>
                    <a:pt x="311368" y="443025"/>
                    <a:pt x="311593" y="449255"/>
                    <a:pt x="313037" y="455033"/>
                  </a:cubicBezTo>
                  <a:cubicBezTo>
                    <a:pt x="307259" y="463700"/>
                    <a:pt x="305585" y="477741"/>
                    <a:pt x="295703" y="481035"/>
                  </a:cubicBezTo>
                  <a:lnTo>
                    <a:pt x="269701" y="489702"/>
                  </a:lnTo>
                  <a:cubicBezTo>
                    <a:pt x="263923" y="486813"/>
                    <a:pt x="257329" y="485171"/>
                    <a:pt x="252366" y="481035"/>
                  </a:cubicBezTo>
                  <a:cubicBezTo>
                    <a:pt x="238238" y="469262"/>
                    <a:pt x="242560" y="454113"/>
                    <a:pt x="248032" y="437698"/>
                  </a:cubicBezTo>
                  <a:cubicBezTo>
                    <a:pt x="249324" y="433822"/>
                    <a:pt x="253811" y="431920"/>
                    <a:pt x="256700" y="429031"/>
                  </a:cubicBezTo>
                  <a:cubicBezTo>
                    <a:pt x="258144" y="424697"/>
                    <a:pt x="261537" y="420570"/>
                    <a:pt x="261033" y="416030"/>
                  </a:cubicBezTo>
                  <a:cubicBezTo>
                    <a:pt x="260024" y="406950"/>
                    <a:pt x="257208" y="397775"/>
                    <a:pt x="252366" y="390028"/>
                  </a:cubicBezTo>
                  <a:cubicBezTo>
                    <a:pt x="249606" y="385611"/>
                    <a:pt x="243887" y="383945"/>
                    <a:pt x="239365" y="381361"/>
                  </a:cubicBezTo>
                  <a:cubicBezTo>
                    <a:pt x="220043" y="370320"/>
                    <a:pt x="223120" y="372912"/>
                    <a:pt x="200362" y="368360"/>
                  </a:cubicBezTo>
                  <a:cubicBezTo>
                    <a:pt x="183365" y="370788"/>
                    <a:pt x="170297" y="366465"/>
                    <a:pt x="161359" y="381361"/>
                  </a:cubicBezTo>
                  <a:cubicBezTo>
                    <a:pt x="159009" y="385278"/>
                    <a:pt x="158470" y="390028"/>
                    <a:pt x="157026" y="394362"/>
                  </a:cubicBezTo>
                  <a:cubicBezTo>
                    <a:pt x="158470" y="398696"/>
                    <a:pt x="158129" y="404133"/>
                    <a:pt x="161359" y="407363"/>
                  </a:cubicBezTo>
                  <a:cubicBezTo>
                    <a:pt x="164589" y="410593"/>
                    <a:pt x="170443" y="409347"/>
                    <a:pt x="174360" y="411697"/>
                  </a:cubicBezTo>
                  <a:cubicBezTo>
                    <a:pt x="177864" y="413799"/>
                    <a:pt x="179524" y="418262"/>
                    <a:pt x="183028" y="420364"/>
                  </a:cubicBezTo>
                  <a:cubicBezTo>
                    <a:pt x="186945" y="422714"/>
                    <a:pt x="191943" y="422655"/>
                    <a:pt x="196029" y="424698"/>
                  </a:cubicBezTo>
                  <a:cubicBezTo>
                    <a:pt x="229625" y="441496"/>
                    <a:pt x="189359" y="426809"/>
                    <a:pt x="222031" y="437698"/>
                  </a:cubicBezTo>
                  <a:cubicBezTo>
                    <a:pt x="228628" y="444296"/>
                    <a:pt x="239365" y="453207"/>
                    <a:pt x="239365" y="463700"/>
                  </a:cubicBezTo>
                  <a:cubicBezTo>
                    <a:pt x="239365" y="467786"/>
                    <a:pt x="233967" y="469916"/>
                    <a:pt x="230698" y="472368"/>
                  </a:cubicBezTo>
                  <a:cubicBezTo>
                    <a:pt x="222365" y="478618"/>
                    <a:pt x="213363" y="483924"/>
                    <a:pt x="204696" y="489702"/>
                  </a:cubicBezTo>
                  <a:cubicBezTo>
                    <a:pt x="197094" y="494770"/>
                    <a:pt x="178694" y="498370"/>
                    <a:pt x="178694" y="498370"/>
                  </a:cubicBezTo>
                  <a:cubicBezTo>
                    <a:pt x="158470" y="495481"/>
                    <a:pt x="138055" y="493709"/>
                    <a:pt x="118023" y="489702"/>
                  </a:cubicBezTo>
                  <a:cubicBezTo>
                    <a:pt x="109064" y="487910"/>
                    <a:pt x="100688" y="483924"/>
                    <a:pt x="92021" y="481035"/>
                  </a:cubicBezTo>
                  <a:lnTo>
                    <a:pt x="79020" y="476701"/>
                  </a:lnTo>
                  <a:cubicBezTo>
                    <a:pt x="76797" y="470034"/>
                    <a:pt x="69685" y="457366"/>
                    <a:pt x="79020" y="450699"/>
                  </a:cubicBezTo>
                  <a:cubicBezTo>
                    <a:pt x="86454" y="445389"/>
                    <a:pt x="96355" y="444921"/>
                    <a:pt x="105022" y="442032"/>
                  </a:cubicBezTo>
                  <a:cubicBezTo>
                    <a:pt x="122963" y="436052"/>
                    <a:pt x="114224" y="440231"/>
                    <a:pt x="131024" y="429031"/>
                  </a:cubicBezTo>
                  <a:cubicBezTo>
                    <a:pt x="132469" y="423253"/>
                    <a:pt x="136016" y="417616"/>
                    <a:pt x="135358" y="411697"/>
                  </a:cubicBezTo>
                  <a:cubicBezTo>
                    <a:pt x="134499" y="403965"/>
                    <a:pt x="129150" y="397408"/>
                    <a:pt x="126690" y="390028"/>
                  </a:cubicBezTo>
                  <a:cubicBezTo>
                    <a:pt x="117362" y="362043"/>
                    <a:pt x="128925" y="382545"/>
                    <a:pt x="113689" y="359693"/>
                  </a:cubicBezTo>
                  <a:cubicBezTo>
                    <a:pt x="112245" y="355359"/>
                    <a:pt x="111706" y="350609"/>
                    <a:pt x="109356" y="346692"/>
                  </a:cubicBezTo>
                  <a:cubicBezTo>
                    <a:pt x="107254" y="343188"/>
                    <a:pt x="103879" y="340577"/>
                    <a:pt x="100688" y="338025"/>
                  </a:cubicBezTo>
                  <a:cubicBezTo>
                    <a:pt x="88684" y="328422"/>
                    <a:pt x="88420" y="329601"/>
                    <a:pt x="74686" y="325024"/>
                  </a:cubicBezTo>
                  <a:cubicBezTo>
                    <a:pt x="71797" y="329358"/>
                    <a:pt x="66418" y="332832"/>
                    <a:pt x="66019" y="338025"/>
                  </a:cubicBezTo>
                  <a:cubicBezTo>
                    <a:pt x="63726" y="367842"/>
                    <a:pt x="70505" y="381818"/>
                    <a:pt x="79020" y="407363"/>
                  </a:cubicBezTo>
                  <a:cubicBezTo>
                    <a:pt x="80903" y="413014"/>
                    <a:pt x="81909" y="418920"/>
                    <a:pt x="83354" y="424698"/>
                  </a:cubicBezTo>
                  <a:cubicBezTo>
                    <a:pt x="80465" y="439143"/>
                    <a:pt x="80352" y="454436"/>
                    <a:pt x="74686" y="468034"/>
                  </a:cubicBezTo>
                  <a:cubicBezTo>
                    <a:pt x="67129" y="486171"/>
                    <a:pt x="48723" y="470936"/>
                    <a:pt x="40017" y="468034"/>
                  </a:cubicBezTo>
                  <a:cubicBezTo>
                    <a:pt x="34367" y="466151"/>
                    <a:pt x="28461" y="465145"/>
                    <a:pt x="22683" y="463700"/>
                  </a:cubicBezTo>
                  <a:cubicBezTo>
                    <a:pt x="19794" y="460811"/>
                    <a:pt x="17206" y="457585"/>
                    <a:pt x="14015" y="455033"/>
                  </a:cubicBezTo>
                  <a:cubicBezTo>
                    <a:pt x="9948" y="451780"/>
                    <a:pt x="1946" y="451490"/>
                    <a:pt x="1014" y="446366"/>
                  </a:cubicBezTo>
                  <a:cubicBezTo>
                    <a:pt x="-1326" y="433496"/>
                    <a:pt x="490" y="419508"/>
                    <a:pt x="5348" y="407363"/>
                  </a:cubicBezTo>
                  <a:cubicBezTo>
                    <a:pt x="7045" y="403122"/>
                    <a:pt x="14263" y="405072"/>
                    <a:pt x="18349" y="403029"/>
                  </a:cubicBezTo>
                  <a:cubicBezTo>
                    <a:pt x="51953" y="386227"/>
                    <a:pt x="11672" y="400922"/>
                    <a:pt x="44351" y="390028"/>
                  </a:cubicBezTo>
                  <a:cubicBezTo>
                    <a:pt x="54463" y="391473"/>
                    <a:pt x="64832" y="391674"/>
                    <a:pt x="74686" y="394362"/>
                  </a:cubicBezTo>
                  <a:cubicBezTo>
                    <a:pt x="100011" y="401269"/>
                    <a:pt x="85074" y="402731"/>
                    <a:pt x="105022" y="416030"/>
                  </a:cubicBezTo>
                  <a:cubicBezTo>
                    <a:pt x="108823" y="418564"/>
                    <a:pt x="113689" y="418919"/>
                    <a:pt x="118023" y="420364"/>
                  </a:cubicBezTo>
                  <a:cubicBezTo>
                    <a:pt x="122357" y="424698"/>
                    <a:pt x="126371" y="429376"/>
                    <a:pt x="131024" y="433365"/>
                  </a:cubicBezTo>
                  <a:cubicBezTo>
                    <a:pt x="141743" y="442553"/>
                    <a:pt x="148842" y="444803"/>
                    <a:pt x="157026" y="455033"/>
                  </a:cubicBezTo>
                  <a:cubicBezTo>
                    <a:pt x="181166" y="485207"/>
                    <a:pt x="147803" y="450144"/>
                    <a:pt x="178694" y="481035"/>
                  </a:cubicBezTo>
                  <a:cubicBezTo>
                    <a:pt x="184143" y="497381"/>
                    <a:pt x="185463" y="505141"/>
                    <a:pt x="200362" y="520038"/>
                  </a:cubicBezTo>
                  <a:cubicBezTo>
                    <a:pt x="210052" y="529726"/>
                    <a:pt x="209030" y="524619"/>
                    <a:pt x="209030" y="533039"/>
                  </a:cubicBezTo>
                </a:path>
              </a:pathLst>
            </a:custGeom>
            <a:ln>
              <a:solidFill>
                <a:srgbClr val="FFC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5" name="Straight Arrow Connector 224"/>
            <p:cNvCxnSpPr/>
            <p:nvPr/>
          </p:nvCxnSpPr>
          <p:spPr>
            <a:xfrm>
              <a:off x="6523622" y="9294206"/>
              <a:ext cx="360759" cy="948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7" name="TextBox 226"/>
            <p:cNvSpPr txBox="1"/>
            <p:nvPr/>
          </p:nvSpPr>
          <p:spPr>
            <a:xfrm>
              <a:off x="7357559" y="9055245"/>
              <a:ext cx="33374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rgbClr val="7030A0"/>
                  </a:solidFill>
                </a:rPr>
                <a:t>ER</a:t>
              </a:r>
              <a:endParaRPr lang="en-US" sz="1100" b="1" dirty="0">
                <a:solidFill>
                  <a:srgbClr val="7030A0"/>
                </a:solidFill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5948604" y="9317366"/>
              <a:ext cx="14013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Translation</a:t>
              </a:r>
              <a:br>
                <a:rPr lang="en-US" sz="1000" dirty="0" smtClean="0"/>
              </a:br>
              <a:r>
                <a:rPr lang="en-US" sz="1000" dirty="0" smtClean="0"/>
                <a:t>post-trans modification</a:t>
              </a:r>
              <a:endParaRPr lang="en-US" sz="1000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6901586" y="9060551"/>
              <a:ext cx="449149" cy="316635"/>
              <a:chOff x="6901586" y="9060551"/>
              <a:chExt cx="449149" cy="316635"/>
            </a:xfrm>
          </p:grpSpPr>
          <p:sp>
            <p:nvSpPr>
              <p:cNvPr id="226" name="Oval 225"/>
              <p:cNvSpPr/>
              <p:nvPr/>
            </p:nvSpPr>
            <p:spPr>
              <a:xfrm>
                <a:off x="7026740" y="9213122"/>
                <a:ext cx="164064" cy="16406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7003880" y="9271346"/>
                <a:ext cx="45719" cy="4571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Oval 228"/>
              <p:cNvSpPr/>
              <p:nvPr/>
            </p:nvSpPr>
            <p:spPr>
              <a:xfrm>
                <a:off x="6947922" y="9270689"/>
                <a:ext cx="45719" cy="4571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6901586" y="9270032"/>
                <a:ext cx="45719" cy="4571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Freeform 231"/>
              <p:cNvSpPr/>
              <p:nvPr/>
            </p:nvSpPr>
            <p:spPr>
              <a:xfrm>
                <a:off x="7116164" y="9155183"/>
                <a:ext cx="118184" cy="94211"/>
              </a:xfrm>
              <a:custGeom>
                <a:avLst/>
                <a:gdLst>
                  <a:gd name="connsiteX0" fmla="*/ 715 w 118184"/>
                  <a:gd name="connsiteY0" fmla="*/ 66501 h 94211"/>
                  <a:gd name="connsiteX1" fmla="*/ 17340 w 118184"/>
                  <a:gd name="connsiteY1" fmla="*/ 0 h 94211"/>
                  <a:gd name="connsiteX2" fmla="*/ 117093 w 118184"/>
                  <a:gd name="connsiteY2" fmla="*/ 66501 h 94211"/>
                  <a:gd name="connsiteX3" fmla="*/ 61675 w 118184"/>
                  <a:gd name="connsiteY3" fmla="*/ 94211 h 94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84" h="94211">
                    <a:moveTo>
                      <a:pt x="715" y="66501"/>
                    </a:moveTo>
                    <a:cubicBezTo>
                      <a:pt x="-671" y="33250"/>
                      <a:pt x="-2056" y="0"/>
                      <a:pt x="17340" y="0"/>
                    </a:cubicBezTo>
                    <a:cubicBezTo>
                      <a:pt x="36736" y="0"/>
                      <a:pt x="109704" y="50799"/>
                      <a:pt x="117093" y="66501"/>
                    </a:cubicBezTo>
                    <a:cubicBezTo>
                      <a:pt x="124482" y="82203"/>
                      <a:pt x="93078" y="88207"/>
                      <a:pt x="61675" y="94211"/>
                    </a:cubicBezTo>
                  </a:path>
                </a:pathLst>
              </a:cu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 rot="1281945">
                <a:off x="7041035" y="9060551"/>
                <a:ext cx="30970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/>
                  <a:t>S-S</a:t>
                </a:r>
                <a:endParaRPr lang="en-US" sz="800" dirty="0"/>
              </a:p>
            </p:txBody>
          </p:sp>
        </p:grpSp>
        <p:sp>
          <p:nvSpPr>
            <p:cNvPr id="234" name="TextBox 233"/>
            <p:cNvSpPr txBox="1"/>
            <p:nvPr/>
          </p:nvSpPr>
          <p:spPr>
            <a:xfrm>
              <a:off x="5169483" y="8647456"/>
              <a:ext cx="11336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7030A0"/>
                  </a:solidFill>
                </a:rPr>
                <a:t>Signal </a:t>
              </a:r>
              <a:r>
                <a:rPr lang="en-US" sz="1000" b="1" dirty="0" err="1" smtClean="0">
                  <a:solidFill>
                    <a:srgbClr val="7030A0"/>
                  </a:solidFill>
                </a:rPr>
                <a:t>Recog</a:t>
              </a:r>
              <a:r>
                <a:rPr lang="en-US" sz="1000" b="1" dirty="0" smtClean="0">
                  <a:solidFill>
                    <a:srgbClr val="7030A0"/>
                  </a:solidFill>
                </a:rPr>
                <a:t> Part.</a:t>
              </a:r>
              <a:endParaRPr lang="en-US" sz="1000" b="1" dirty="0">
                <a:solidFill>
                  <a:srgbClr val="7030A0"/>
                </a:solidFill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5305818" y="8820605"/>
              <a:ext cx="9300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7030A0"/>
                  </a:solidFill>
                </a:rPr>
                <a:t>SRP Receptor</a:t>
              </a:r>
              <a:endParaRPr lang="en-US" sz="1000" b="1" dirty="0">
                <a:solidFill>
                  <a:srgbClr val="7030A0"/>
                </a:solidFill>
              </a:endParaRPr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6379200" y="8477875"/>
              <a:ext cx="66186" cy="4598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6623006" y="8185230"/>
              <a:ext cx="46358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err="1" smtClean="0">
                  <a:solidFill>
                    <a:srgbClr val="7030A0"/>
                  </a:solidFill>
                </a:rPr>
                <a:t>tRNA</a:t>
              </a:r>
              <a:endParaRPr lang="en-US" sz="1000" b="1" dirty="0">
                <a:solidFill>
                  <a:srgbClr val="7030A0"/>
                </a:solidFill>
              </a:endParaRPr>
            </a:p>
          </p:txBody>
        </p:sp>
        <p:cxnSp>
          <p:nvCxnSpPr>
            <p:cNvPr id="238" name="Straight Arrow Connector 237"/>
            <p:cNvCxnSpPr/>
            <p:nvPr/>
          </p:nvCxnSpPr>
          <p:spPr>
            <a:xfrm flipH="1">
              <a:off x="6453246" y="8353501"/>
              <a:ext cx="233360" cy="117580"/>
            </a:xfrm>
            <a:prstGeom prst="straightConnector1">
              <a:avLst/>
            </a:prstGeom>
            <a:ln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/>
          <p:cNvCxnSpPr/>
          <p:nvPr/>
        </p:nvCxnSpPr>
        <p:spPr>
          <a:xfrm>
            <a:off x="4002681" y="5934075"/>
            <a:ext cx="1768168" cy="322110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/>
          <p:nvPr/>
        </p:nvCxnSpPr>
        <p:spPr>
          <a:xfrm>
            <a:off x="4106233" y="5842464"/>
            <a:ext cx="3286973" cy="314297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60" name="Picture 107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311" y="3307195"/>
            <a:ext cx="999599" cy="1298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2" name="Group 251"/>
          <p:cNvGrpSpPr/>
          <p:nvPr/>
        </p:nvGrpSpPr>
        <p:grpSpPr>
          <a:xfrm>
            <a:off x="5956960" y="5534769"/>
            <a:ext cx="276927" cy="191218"/>
            <a:chOff x="6901586" y="9039157"/>
            <a:chExt cx="489543" cy="338029"/>
          </a:xfrm>
        </p:grpSpPr>
        <p:sp>
          <p:nvSpPr>
            <p:cNvPr id="253" name="Oval 252"/>
            <p:cNvSpPr/>
            <p:nvPr/>
          </p:nvSpPr>
          <p:spPr>
            <a:xfrm>
              <a:off x="7026740" y="9213122"/>
              <a:ext cx="164064" cy="164064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/>
            <p:cNvSpPr/>
            <p:nvPr/>
          </p:nvSpPr>
          <p:spPr>
            <a:xfrm>
              <a:off x="7003880" y="9271346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/>
            <p:cNvSpPr/>
            <p:nvPr/>
          </p:nvSpPr>
          <p:spPr>
            <a:xfrm>
              <a:off x="6947922" y="927068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/>
            <p:cNvSpPr/>
            <p:nvPr/>
          </p:nvSpPr>
          <p:spPr>
            <a:xfrm>
              <a:off x="6901586" y="9270032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7116164" y="9155183"/>
              <a:ext cx="118184" cy="94211"/>
            </a:xfrm>
            <a:custGeom>
              <a:avLst/>
              <a:gdLst>
                <a:gd name="connsiteX0" fmla="*/ 715 w 118184"/>
                <a:gd name="connsiteY0" fmla="*/ 66501 h 94211"/>
                <a:gd name="connsiteX1" fmla="*/ 17340 w 118184"/>
                <a:gd name="connsiteY1" fmla="*/ 0 h 94211"/>
                <a:gd name="connsiteX2" fmla="*/ 117093 w 118184"/>
                <a:gd name="connsiteY2" fmla="*/ 66501 h 94211"/>
                <a:gd name="connsiteX3" fmla="*/ 61675 w 118184"/>
                <a:gd name="connsiteY3" fmla="*/ 94211 h 94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84" h="94211">
                  <a:moveTo>
                    <a:pt x="715" y="66501"/>
                  </a:moveTo>
                  <a:cubicBezTo>
                    <a:pt x="-671" y="33250"/>
                    <a:pt x="-2056" y="0"/>
                    <a:pt x="17340" y="0"/>
                  </a:cubicBezTo>
                  <a:cubicBezTo>
                    <a:pt x="36736" y="0"/>
                    <a:pt x="109704" y="50799"/>
                    <a:pt x="117093" y="66501"/>
                  </a:cubicBezTo>
                  <a:cubicBezTo>
                    <a:pt x="124482" y="82203"/>
                    <a:pt x="93078" y="88207"/>
                    <a:pt x="61675" y="94211"/>
                  </a:cubicBezTo>
                </a:path>
              </a:pathLst>
            </a:cu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TextBox 257"/>
            <p:cNvSpPr txBox="1"/>
            <p:nvPr/>
          </p:nvSpPr>
          <p:spPr>
            <a:xfrm rot="1281945">
              <a:off x="7000641" y="9039157"/>
              <a:ext cx="390488" cy="258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FFFF00"/>
                  </a:solidFill>
                </a:rPr>
                <a:t>S-S</a:t>
              </a:r>
              <a:endParaRPr lang="en-US" sz="6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4119651" y="5145606"/>
            <a:ext cx="350079" cy="241729"/>
            <a:chOff x="6901586" y="9039157"/>
            <a:chExt cx="489543" cy="338029"/>
          </a:xfrm>
        </p:grpSpPr>
        <p:sp>
          <p:nvSpPr>
            <p:cNvPr id="264" name="Oval 263"/>
            <p:cNvSpPr/>
            <p:nvPr/>
          </p:nvSpPr>
          <p:spPr>
            <a:xfrm>
              <a:off x="7026740" y="9213122"/>
              <a:ext cx="164064" cy="164064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7003880" y="9271346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6947922" y="927068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/>
            <p:nvPr/>
          </p:nvSpPr>
          <p:spPr>
            <a:xfrm>
              <a:off x="6901586" y="9270032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7116164" y="9155183"/>
              <a:ext cx="118184" cy="94211"/>
            </a:xfrm>
            <a:custGeom>
              <a:avLst/>
              <a:gdLst>
                <a:gd name="connsiteX0" fmla="*/ 715 w 118184"/>
                <a:gd name="connsiteY0" fmla="*/ 66501 h 94211"/>
                <a:gd name="connsiteX1" fmla="*/ 17340 w 118184"/>
                <a:gd name="connsiteY1" fmla="*/ 0 h 94211"/>
                <a:gd name="connsiteX2" fmla="*/ 117093 w 118184"/>
                <a:gd name="connsiteY2" fmla="*/ 66501 h 94211"/>
                <a:gd name="connsiteX3" fmla="*/ 61675 w 118184"/>
                <a:gd name="connsiteY3" fmla="*/ 94211 h 94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84" h="94211">
                  <a:moveTo>
                    <a:pt x="715" y="66501"/>
                  </a:moveTo>
                  <a:cubicBezTo>
                    <a:pt x="-671" y="33250"/>
                    <a:pt x="-2056" y="0"/>
                    <a:pt x="17340" y="0"/>
                  </a:cubicBezTo>
                  <a:cubicBezTo>
                    <a:pt x="36736" y="0"/>
                    <a:pt x="109704" y="50799"/>
                    <a:pt x="117093" y="66501"/>
                  </a:cubicBezTo>
                  <a:cubicBezTo>
                    <a:pt x="124482" y="82203"/>
                    <a:pt x="93078" y="88207"/>
                    <a:pt x="61675" y="94211"/>
                  </a:cubicBezTo>
                </a:path>
              </a:pathLst>
            </a:cu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9" name="TextBox 268"/>
            <p:cNvSpPr txBox="1"/>
            <p:nvPr/>
          </p:nvSpPr>
          <p:spPr>
            <a:xfrm rot="1281945">
              <a:off x="7000641" y="9039157"/>
              <a:ext cx="390488" cy="258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FFFF00"/>
                  </a:solidFill>
                </a:rPr>
                <a:t>S-S</a:t>
              </a:r>
              <a:endParaRPr lang="en-US" sz="6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8263698" y="5594342"/>
            <a:ext cx="650378" cy="449085"/>
            <a:chOff x="6901586" y="9039157"/>
            <a:chExt cx="489543" cy="338029"/>
          </a:xfrm>
        </p:grpSpPr>
        <p:sp>
          <p:nvSpPr>
            <p:cNvPr id="275" name="Oval 274"/>
            <p:cNvSpPr/>
            <p:nvPr/>
          </p:nvSpPr>
          <p:spPr>
            <a:xfrm>
              <a:off x="7026740" y="9213122"/>
              <a:ext cx="164064" cy="164064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/>
            <p:nvPr/>
          </p:nvSpPr>
          <p:spPr>
            <a:xfrm>
              <a:off x="7003880" y="9271346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/>
            <p:nvPr/>
          </p:nvSpPr>
          <p:spPr>
            <a:xfrm>
              <a:off x="6947922" y="927068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/>
            <p:nvPr/>
          </p:nvSpPr>
          <p:spPr>
            <a:xfrm>
              <a:off x="6901586" y="9270032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7116164" y="9155183"/>
              <a:ext cx="118184" cy="94211"/>
            </a:xfrm>
            <a:custGeom>
              <a:avLst/>
              <a:gdLst>
                <a:gd name="connsiteX0" fmla="*/ 715 w 118184"/>
                <a:gd name="connsiteY0" fmla="*/ 66501 h 94211"/>
                <a:gd name="connsiteX1" fmla="*/ 17340 w 118184"/>
                <a:gd name="connsiteY1" fmla="*/ 0 h 94211"/>
                <a:gd name="connsiteX2" fmla="*/ 117093 w 118184"/>
                <a:gd name="connsiteY2" fmla="*/ 66501 h 94211"/>
                <a:gd name="connsiteX3" fmla="*/ 61675 w 118184"/>
                <a:gd name="connsiteY3" fmla="*/ 94211 h 94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84" h="94211">
                  <a:moveTo>
                    <a:pt x="715" y="66501"/>
                  </a:moveTo>
                  <a:cubicBezTo>
                    <a:pt x="-671" y="33250"/>
                    <a:pt x="-2056" y="0"/>
                    <a:pt x="17340" y="0"/>
                  </a:cubicBezTo>
                  <a:cubicBezTo>
                    <a:pt x="36736" y="0"/>
                    <a:pt x="109704" y="50799"/>
                    <a:pt x="117093" y="66501"/>
                  </a:cubicBezTo>
                  <a:cubicBezTo>
                    <a:pt x="124482" y="82203"/>
                    <a:pt x="93078" y="88207"/>
                    <a:pt x="61675" y="94211"/>
                  </a:cubicBezTo>
                </a:path>
              </a:pathLst>
            </a:cu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TextBox 279"/>
            <p:cNvSpPr txBox="1"/>
            <p:nvPr/>
          </p:nvSpPr>
          <p:spPr>
            <a:xfrm rot="1281945">
              <a:off x="7000641" y="9039157"/>
              <a:ext cx="390488" cy="258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FFFF00"/>
                  </a:solidFill>
                </a:rPr>
                <a:t>S-S</a:t>
              </a:r>
              <a:endParaRPr lang="en-US" sz="600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4423185" y="5617694"/>
            <a:ext cx="726655" cy="288963"/>
          </a:xfrm>
          <a:prstGeom prst="straightConnector1">
            <a:avLst/>
          </a:prstGeom>
          <a:ln w="190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Arrow Connector 280"/>
          <p:cNvCxnSpPr/>
          <p:nvPr/>
        </p:nvCxnSpPr>
        <p:spPr>
          <a:xfrm>
            <a:off x="4400094" y="5336917"/>
            <a:ext cx="1475070" cy="329198"/>
          </a:xfrm>
          <a:prstGeom prst="straightConnector1">
            <a:avLst/>
          </a:prstGeom>
          <a:ln w="190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/>
          <p:nvPr/>
        </p:nvCxnSpPr>
        <p:spPr>
          <a:xfrm>
            <a:off x="6228039" y="5746669"/>
            <a:ext cx="1952960" cy="233515"/>
          </a:xfrm>
          <a:prstGeom prst="straightConnector1">
            <a:avLst/>
          </a:prstGeom>
          <a:ln w="190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n 11"/>
          <p:cNvSpPr/>
          <p:nvPr/>
        </p:nvSpPr>
        <p:spPr>
          <a:xfrm>
            <a:off x="5021837" y="3724275"/>
            <a:ext cx="128003" cy="200025"/>
          </a:xfrm>
          <a:prstGeom prst="can">
            <a:avLst>
              <a:gd name="adj" fmla="val 44014"/>
            </a:avLst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Can 283"/>
          <p:cNvSpPr/>
          <p:nvPr/>
        </p:nvSpPr>
        <p:spPr>
          <a:xfrm>
            <a:off x="6972475" y="4091188"/>
            <a:ext cx="128003" cy="200025"/>
          </a:xfrm>
          <a:prstGeom prst="can">
            <a:avLst>
              <a:gd name="adj" fmla="val 44014"/>
            </a:avLst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305818" y="6056189"/>
            <a:ext cx="191790" cy="190292"/>
          </a:xfrm>
          <a:prstGeom prst="straightConnector1">
            <a:avLst/>
          </a:prstGeom>
          <a:ln w="190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Arrow Connector 285"/>
          <p:cNvCxnSpPr/>
          <p:nvPr/>
        </p:nvCxnSpPr>
        <p:spPr>
          <a:xfrm flipH="1" flipV="1">
            <a:off x="6923877" y="4665937"/>
            <a:ext cx="865049" cy="573590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Oval 286"/>
          <p:cNvSpPr/>
          <p:nvPr/>
        </p:nvSpPr>
        <p:spPr>
          <a:xfrm rot="16200000">
            <a:off x="6699926" y="4508051"/>
            <a:ext cx="256032" cy="195378"/>
          </a:xfrm>
          <a:prstGeom prst="ellipse">
            <a:avLst/>
          </a:prstGeom>
          <a:solidFill>
            <a:srgbClr val="00B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 rot="16200000">
            <a:off x="6664182" y="4557088"/>
            <a:ext cx="230216" cy="97305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958923" y="3671887"/>
            <a:ext cx="263911" cy="304800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8" idx="0"/>
          </p:cNvCxnSpPr>
          <p:nvPr/>
        </p:nvCxnSpPr>
        <p:spPr>
          <a:xfrm flipV="1">
            <a:off x="5090879" y="3307195"/>
            <a:ext cx="3044292" cy="36469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Arrow Connector 288"/>
          <p:cNvCxnSpPr/>
          <p:nvPr/>
        </p:nvCxnSpPr>
        <p:spPr>
          <a:xfrm>
            <a:off x="5223903" y="3976687"/>
            <a:ext cx="2934236" cy="62905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072110" y="8611445"/>
            <a:ext cx="1379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free ribosome</a:t>
            </a:r>
            <a:endParaRPr lang="en-US" sz="1600" b="1" dirty="0"/>
          </a:p>
        </p:txBody>
      </p:sp>
      <p:sp>
        <p:nvSpPr>
          <p:cNvPr id="290" name="TextBox 289"/>
          <p:cNvSpPr txBox="1"/>
          <p:nvPr/>
        </p:nvSpPr>
        <p:spPr>
          <a:xfrm>
            <a:off x="6924445" y="7832120"/>
            <a:ext cx="1088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free ribosome</a:t>
            </a:r>
            <a:endParaRPr lang="en-US" sz="1200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7116164" y="4083943"/>
            <a:ext cx="948192" cy="1072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5506255" y="6240572"/>
            <a:ext cx="155565" cy="241726"/>
            <a:chOff x="5506255" y="6240572"/>
            <a:chExt cx="155565" cy="241726"/>
          </a:xfrm>
        </p:grpSpPr>
        <p:sp>
          <p:nvSpPr>
            <p:cNvPr id="272" name="Oval 271"/>
            <p:cNvSpPr/>
            <p:nvPr/>
          </p:nvSpPr>
          <p:spPr>
            <a:xfrm rot="14880538">
              <a:off x="5586346" y="6399443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 rot="14880538">
              <a:off x="5616101" y="643657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an 26"/>
            <p:cNvSpPr/>
            <p:nvPr/>
          </p:nvSpPr>
          <p:spPr>
            <a:xfrm rot="19609736">
              <a:off x="5506255" y="6240572"/>
              <a:ext cx="91252" cy="178707"/>
            </a:xfrm>
            <a:prstGeom prst="ca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5204513" y="5909996"/>
            <a:ext cx="62416" cy="110859"/>
            <a:chOff x="5506255" y="6240572"/>
            <a:chExt cx="155565" cy="241726"/>
          </a:xfrm>
        </p:grpSpPr>
        <p:sp>
          <p:nvSpPr>
            <p:cNvPr id="292" name="Oval 291"/>
            <p:cNvSpPr/>
            <p:nvPr/>
          </p:nvSpPr>
          <p:spPr>
            <a:xfrm rot="14880538">
              <a:off x="5586346" y="6399443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Oval 292"/>
            <p:cNvSpPr/>
            <p:nvPr/>
          </p:nvSpPr>
          <p:spPr>
            <a:xfrm rot="14880538">
              <a:off x="5616101" y="643657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an 293"/>
            <p:cNvSpPr/>
            <p:nvPr/>
          </p:nvSpPr>
          <p:spPr>
            <a:xfrm rot="19609736">
              <a:off x="5506255" y="6240572"/>
              <a:ext cx="91252" cy="178707"/>
            </a:xfrm>
            <a:prstGeom prst="ca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1111547" y="9641908"/>
            <a:ext cx="222168" cy="276823"/>
            <a:chOff x="2758120" y="1685364"/>
            <a:chExt cx="2741521" cy="2258789"/>
          </a:xfrm>
        </p:grpSpPr>
        <p:grpSp>
          <p:nvGrpSpPr>
            <p:cNvPr id="298" name="Group 297"/>
            <p:cNvGrpSpPr/>
            <p:nvPr/>
          </p:nvGrpSpPr>
          <p:grpSpPr>
            <a:xfrm flipV="1">
              <a:off x="2758120" y="1685364"/>
              <a:ext cx="2741521" cy="2239682"/>
              <a:chOff x="1295400" y="2254250"/>
              <a:chExt cx="1905000" cy="2239682"/>
            </a:xfrm>
          </p:grpSpPr>
          <p:sp>
            <p:nvSpPr>
              <p:cNvPr id="314" name="Oval 313"/>
              <p:cNvSpPr/>
              <p:nvPr/>
            </p:nvSpPr>
            <p:spPr>
              <a:xfrm>
                <a:off x="1507991" y="3477932"/>
                <a:ext cx="1447800" cy="1016000"/>
              </a:xfrm>
              <a:prstGeom prst="ellipse">
                <a:avLst/>
              </a:prstGeom>
              <a:ln>
                <a:solidFill>
                  <a:srgbClr val="00B050"/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5" name="Oval 314"/>
              <p:cNvSpPr/>
              <p:nvPr/>
            </p:nvSpPr>
            <p:spPr>
              <a:xfrm>
                <a:off x="1295400" y="2254250"/>
                <a:ext cx="1905000" cy="150495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00B050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3" name="TextBox 302"/>
            <p:cNvSpPr txBox="1"/>
            <p:nvPr/>
          </p:nvSpPr>
          <p:spPr>
            <a:xfrm>
              <a:off x="3874643" y="3475503"/>
              <a:ext cx="234407" cy="4686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800" dirty="0"/>
            </a:p>
          </p:txBody>
        </p:sp>
      </p:grpSp>
      <p:grpSp>
        <p:nvGrpSpPr>
          <p:cNvPr id="316" name="Group 315"/>
          <p:cNvGrpSpPr/>
          <p:nvPr/>
        </p:nvGrpSpPr>
        <p:grpSpPr>
          <a:xfrm>
            <a:off x="6455700" y="5236382"/>
            <a:ext cx="222168" cy="276823"/>
            <a:chOff x="2758120" y="1685364"/>
            <a:chExt cx="2741521" cy="2258789"/>
          </a:xfrm>
        </p:grpSpPr>
        <p:grpSp>
          <p:nvGrpSpPr>
            <p:cNvPr id="317" name="Group 316"/>
            <p:cNvGrpSpPr/>
            <p:nvPr/>
          </p:nvGrpSpPr>
          <p:grpSpPr>
            <a:xfrm flipV="1">
              <a:off x="2758120" y="1685364"/>
              <a:ext cx="2741521" cy="2239682"/>
              <a:chOff x="1295400" y="2254250"/>
              <a:chExt cx="1905000" cy="2239682"/>
            </a:xfrm>
          </p:grpSpPr>
          <p:sp>
            <p:nvSpPr>
              <p:cNvPr id="319" name="Oval 318"/>
              <p:cNvSpPr/>
              <p:nvPr/>
            </p:nvSpPr>
            <p:spPr>
              <a:xfrm>
                <a:off x="1507991" y="3477932"/>
                <a:ext cx="1447800" cy="1016000"/>
              </a:xfrm>
              <a:prstGeom prst="ellipse">
                <a:avLst/>
              </a:prstGeom>
              <a:ln>
                <a:solidFill>
                  <a:srgbClr val="00B050"/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0" name="Oval 319"/>
              <p:cNvSpPr/>
              <p:nvPr/>
            </p:nvSpPr>
            <p:spPr>
              <a:xfrm>
                <a:off x="1295400" y="2254250"/>
                <a:ext cx="1905000" cy="150495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00B050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8" name="TextBox 317"/>
            <p:cNvSpPr txBox="1"/>
            <p:nvPr/>
          </p:nvSpPr>
          <p:spPr>
            <a:xfrm>
              <a:off x="3874643" y="3475503"/>
              <a:ext cx="234407" cy="4686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800" dirty="0"/>
            </a:p>
          </p:txBody>
        </p:sp>
      </p:grpSp>
      <p:sp>
        <p:nvSpPr>
          <p:cNvPr id="9223" name="TextBox 9222"/>
          <p:cNvSpPr txBox="1"/>
          <p:nvPr/>
        </p:nvSpPr>
        <p:spPr>
          <a:xfrm>
            <a:off x="8708821" y="5715804"/>
            <a:ext cx="731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secreted</a:t>
            </a:r>
          </a:p>
          <a:p>
            <a:pPr algn="ctr"/>
            <a:r>
              <a:rPr lang="en-US" sz="1200" dirty="0" smtClean="0"/>
              <a:t>protein</a:t>
            </a:r>
            <a:endParaRPr lang="en-US" sz="1200" dirty="0"/>
          </a:p>
        </p:txBody>
      </p:sp>
      <p:sp>
        <p:nvSpPr>
          <p:cNvPr id="9224" name="TextBox 9223"/>
          <p:cNvSpPr txBox="1"/>
          <p:nvPr/>
        </p:nvSpPr>
        <p:spPr>
          <a:xfrm>
            <a:off x="5050788" y="6503057"/>
            <a:ext cx="1133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FF00"/>
                </a:solidFill>
              </a:rPr>
              <a:t>cell membrane</a:t>
            </a:r>
          </a:p>
          <a:p>
            <a:pPr algn="ctr"/>
            <a:r>
              <a:rPr lang="en-US" sz="1200" dirty="0" smtClean="0">
                <a:solidFill>
                  <a:srgbClr val="FFFF00"/>
                </a:solidFill>
              </a:rPr>
              <a:t>protein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9225" name="TextBox 9224"/>
          <p:cNvSpPr txBox="1"/>
          <p:nvPr/>
        </p:nvSpPr>
        <p:spPr>
          <a:xfrm>
            <a:off x="6464139" y="5502278"/>
            <a:ext cx="6303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</a:rPr>
              <a:t>ribosome</a:t>
            </a:r>
            <a:endParaRPr lang="en-US" sz="900" dirty="0">
              <a:solidFill>
                <a:srgbClr val="FFFF00"/>
              </a:solidFill>
            </a:endParaRPr>
          </a:p>
        </p:txBody>
      </p:sp>
      <p:sp>
        <p:nvSpPr>
          <p:cNvPr id="9226" name="Freeform 9225"/>
          <p:cNvSpPr/>
          <p:nvPr/>
        </p:nvSpPr>
        <p:spPr>
          <a:xfrm>
            <a:off x="6343650" y="5200650"/>
            <a:ext cx="438150" cy="134691"/>
          </a:xfrm>
          <a:custGeom>
            <a:avLst/>
            <a:gdLst>
              <a:gd name="connsiteX0" fmla="*/ 438150 w 438150"/>
              <a:gd name="connsiteY0" fmla="*/ 57150 h 134691"/>
              <a:gd name="connsiteX1" fmla="*/ 238125 w 438150"/>
              <a:gd name="connsiteY1" fmla="*/ 133350 h 134691"/>
              <a:gd name="connsiteX2" fmla="*/ 0 w 438150"/>
              <a:gd name="connsiteY2" fmla="*/ 0 h 13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8150" h="134691">
                <a:moveTo>
                  <a:pt x="438150" y="57150"/>
                </a:moveTo>
                <a:cubicBezTo>
                  <a:pt x="374650" y="100012"/>
                  <a:pt x="311150" y="142875"/>
                  <a:pt x="238125" y="133350"/>
                </a:cubicBezTo>
                <a:cubicBezTo>
                  <a:pt x="165100" y="123825"/>
                  <a:pt x="82550" y="61912"/>
                  <a:pt x="0" y="0"/>
                </a:cubicBezTo>
              </a:path>
            </a:pathLst>
          </a:custGeom>
          <a:noFill/>
          <a:ln w="952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>
            <a:spLocks noChangeAspect="1"/>
          </p:cNvSpPr>
          <p:nvPr/>
        </p:nvSpPr>
        <p:spPr>
          <a:xfrm>
            <a:off x="6607468" y="4898283"/>
            <a:ext cx="45720" cy="4572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>
            <a:spLocks noChangeAspect="1"/>
          </p:cNvSpPr>
          <p:nvPr/>
        </p:nvSpPr>
        <p:spPr>
          <a:xfrm>
            <a:off x="5787184" y="4917952"/>
            <a:ext cx="87980" cy="8798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>
            <a:spLocks noChangeAspect="1"/>
          </p:cNvSpPr>
          <p:nvPr/>
        </p:nvSpPr>
        <p:spPr>
          <a:xfrm>
            <a:off x="5682869" y="4974422"/>
            <a:ext cx="87980" cy="8798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>
            <a:spLocks noChangeAspect="1"/>
          </p:cNvSpPr>
          <p:nvPr/>
        </p:nvSpPr>
        <p:spPr>
          <a:xfrm>
            <a:off x="4962036" y="4467771"/>
            <a:ext cx="96527" cy="9652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>
            <a:spLocks noChangeAspect="1"/>
          </p:cNvSpPr>
          <p:nvPr/>
        </p:nvSpPr>
        <p:spPr>
          <a:xfrm>
            <a:off x="5341576" y="5148164"/>
            <a:ext cx="96527" cy="9652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>
            <a:spLocks noChangeAspect="1"/>
          </p:cNvSpPr>
          <p:nvPr/>
        </p:nvSpPr>
        <p:spPr>
          <a:xfrm>
            <a:off x="6758940" y="4582880"/>
            <a:ext cx="45720" cy="4572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>
            <a:spLocks noChangeAspect="1"/>
          </p:cNvSpPr>
          <p:nvPr/>
        </p:nvSpPr>
        <p:spPr>
          <a:xfrm>
            <a:off x="6736080" y="4676722"/>
            <a:ext cx="45720" cy="4572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>
            <a:spLocks noChangeAspect="1"/>
          </p:cNvSpPr>
          <p:nvPr/>
        </p:nvSpPr>
        <p:spPr>
          <a:xfrm>
            <a:off x="5181401" y="5239526"/>
            <a:ext cx="96527" cy="9652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>
            <a:spLocks noChangeAspect="1"/>
          </p:cNvSpPr>
          <p:nvPr/>
        </p:nvSpPr>
        <p:spPr>
          <a:xfrm>
            <a:off x="4374922" y="4465509"/>
            <a:ext cx="96527" cy="9652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0" name="Group 329"/>
          <p:cNvGrpSpPr/>
          <p:nvPr/>
        </p:nvGrpSpPr>
        <p:grpSpPr>
          <a:xfrm rot="1947142">
            <a:off x="4340962" y="5541268"/>
            <a:ext cx="62416" cy="110859"/>
            <a:chOff x="5506255" y="6240572"/>
            <a:chExt cx="155565" cy="241726"/>
          </a:xfrm>
        </p:grpSpPr>
        <p:sp>
          <p:nvSpPr>
            <p:cNvPr id="331" name="Oval 330"/>
            <p:cNvSpPr/>
            <p:nvPr/>
          </p:nvSpPr>
          <p:spPr>
            <a:xfrm rot="14880538">
              <a:off x="5586346" y="6399443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Oval 331"/>
            <p:cNvSpPr/>
            <p:nvPr/>
          </p:nvSpPr>
          <p:spPr>
            <a:xfrm rot="14880538">
              <a:off x="5616101" y="643657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Can 332"/>
            <p:cNvSpPr/>
            <p:nvPr/>
          </p:nvSpPr>
          <p:spPr>
            <a:xfrm rot="19609736">
              <a:off x="5506255" y="6240572"/>
              <a:ext cx="91252" cy="178707"/>
            </a:xfrm>
            <a:prstGeom prst="ca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7" name="Can 336"/>
          <p:cNvSpPr/>
          <p:nvPr/>
        </p:nvSpPr>
        <p:spPr>
          <a:xfrm rot="20160170" flipH="1" flipV="1">
            <a:off x="4926756" y="4596309"/>
            <a:ext cx="72812" cy="173036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Can 337"/>
          <p:cNvSpPr/>
          <p:nvPr/>
        </p:nvSpPr>
        <p:spPr>
          <a:xfrm rot="20160170">
            <a:off x="5561142" y="4849771"/>
            <a:ext cx="36612" cy="81958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>
            <a:spLocks noChangeAspect="1"/>
          </p:cNvSpPr>
          <p:nvPr/>
        </p:nvSpPr>
        <p:spPr>
          <a:xfrm>
            <a:off x="6184496" y="5111343"/>
            <a:ext cx="96527" cy="9652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0" name="Group 339"/>
          <p:cNvGrpSpPr/>
          <p:nvPr/>
        </p:nvGrpSpPr>
        <p:grpSpPr>
          <a:xfrm>
            <a:off x="4977371" y="5658006"/>
            <a:ext cx="276926" cy="191218"/>
            <a:chOff x="6901586" y="9039157"/>
            <a:chExt cx="489543" cy="338029"/>
          </a:xfrm>
        </p:grpSpPr>
        <p:sp>
          <p:nvSpPr>
            <p:cNvPr id="341" name="Oval 340"/>
            <p:cNvSpPr/>
            <p:nvPr/>
          </p:nvSpPr>
          <p:spPr>
            <a:xfrm>
              <a:off x="7026740" y="9213122"/>
              <a:ext cx="164064" cy="164064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Oval 341"/>
            <p:cNvSpPr/>
            <p:nvPr/>
          </p:nvSpPr>
          <p:spPr>
            <a:xfrm>
              <a:off x="7003880" y="9271346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Oval 342"/>
            <p:cNvSpPr/>
            <p:nvPr/>
          </p:nvSpPr>
          <p:spPr>
            <a:xfrm>
              <a:off x="6947922" y="927068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Oval 343"/>
            <p:cNvSpPr/>
            <p:nvPr/>
          </p:nvSpPr>
          <p:spPr>
            <a:xfrm>
              <a:off x="6901586" y="9270032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7116164" y="9155183"/>
              <a:ext cx="118184" cy="94211"/>
            </a:xfrm>
            <a:custGeom>
              <a:avLst/>
              <a:gdLst>
                <a:gd name="connsiteX0" fmla="*/ 715 w 118184"/>
                <a:gd name="connsiteY0" fmla="*/ 66501 h 94211"/>
                <a:gd name="connsiteX1" fmla="*/ 17340 w 118184"/>
                <a:gd name="connsiteY1" fmla="*/ 0 h 94211"/>
                <a:gd name="connsiteX2" fmla="*/ 117093 w 118184"/>
                <a:gd name="connsiteY2" fmla="*/ 66501 h 94211"/>
                <a:gd name="connsiteX3" fmla="*/ 61675 w 118184"/>
                <a:gd name="connsiteY3" fmla="*/ 94211 h 94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84" h="94211">
                  <a:moveTo>
                    <a:pt x="715" y="66501"/>
                  </a:moveTo>
                  <a:cubicBezTo>
                    <a:pt x="-671" y="33250"/>
                    <a:pt x="-2056" y="0"/>
                    <a:pt x="17340" y="0"/>
                  </a:cubicBezTo>
                  <a:cubicBezTo>
                    <a:pt x="36736" y="0"/>
                    <a:pt x="109704" y="50799"/>
                    <a:pt x="117093" y="66501"/>
                  </a:cubicBezTo>
                  <a:cubicBezTo>
                    <a:pt x="124482" y="82203"/>
                    <a:pt x="93078" y="88207"/>
                    <a:pt x="61675" y="94211"/>
                  </a:cubicBezTo>
                </a:path>
              </a:pathLst>
            </a:cu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6" name="TextBox 345"/>
            <p:cNvSpPr txBox="1"/>
            <p:nvPr/>
          </p:nvSpPr>
          <p:spPr>
            <a:xfrm rot="1281945">
              <a:off x="7000641" y="9039157"/>
              <a:ext cx="390488" cy="258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FFFF00"/>
                  </a:solidFill>
                </a:rPr>
                <a:t>S-S</a:t>
              </a:r>
              <a:endParaRPr lang="en-US" sz="600" dirty="0">
                <a:solidFill>
                  <a:srgbClr val="FFFF00"/>
                </a:solidFill>
              </a:endParaRPr>
            </a:p>
          </p:txBody>
        </p:sp>
      </p:grpSp>
      <p:sp>
        <p:nvSpPr>
          <p:cNvPr id="9231" name="Oval 9230"/>
          <p:cNvSpPr/>
          <p:nvPr/>
        </p:nvSpPr>
        <p:spPr>
          <a:xfrm rot="19456058">
            <a:off x="5062247" y="5710521"/>
            <a:ext cx="187124" cy="383489"/>
          </a:xfrm>
          <a:prstGeom prst="ellipse">
            <a:avLst/>
          </a:prstGeom>
          <a:noFill/>
          <a:ln w="9525"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33" name="Straight Arrow Connector 9232"/>
          <p:cNvCxnSpPr/>
          <p:nvPr/>
        </p:nvCxnSpPr>
        <p:spPr>
          <a:xfrm flipH="1" flipV="1">
            <a:off x="2890396" y="4961942"/>
            <a:ext cx="2112852" cy="764045"/>
          </a:xfrm>
          <a:prstGeom prst="straightConnector1">
            <a:avLst/>
          </a:prstGeom>
          <a:ln>
            <a:solidFill>
              <a:srgbClr val="FFFF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7" name="Group 346"/>
          <p:cNvGrpSpPr/>
          <p:nvPr/>
        </p:nvGrpSpPr>
        <p:grpSpPr>
          <a:xfrm flipH="1" flipV="1">
            <a:off x="2678555" y="4716554"/>
            <a:ext cx="62416" cy="110859"/>
            <a:chOff x="5506255" y="6240572"/>
            <a:chExt cx="155565" cy="241726"/>
          </a:xfrm>
        </p:grpSpPr>
        <p:sp>
          <p:nvSpPr>
            <p:cNvPr id="348" name="Oval 347"/>
            <p:cNvSpPr/>
            <p:nvPr/>
          </p:nvSpPr>
          <p:spPr>
            <a:xfrm rot="14880538">
              <a:off x="5586346" y="6399443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Oval 348"/>
            <p:cNvSpPr/>
            <p:nvPr/>
          </p:nvSpPr>
          <p:spPr>
            <a:xfrm rot="14880538">
              <a:off x="5616101" y="643657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Can 349"/>
            <p:cNvSpPr/>
            <p:nvPr/>
          </p:nvSpPr>
          <p:spPr>
            <a:xfrm rot="19609736">
              <a:off x="5506255" y="6240572"/>
              <a:ext cx="91252" cy="178707"/>
            </a:xfrm>
            <a:prstGeom prst="ca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6" name="Group 355"/>
          <p:cNvGrpSpPr/>
          <p:nvPr/>
        </p:nvGrpSpPr>
        <p:grpSpPr>
          <a:xfrm>
            <a:off x="2753762" y="4690983"/>
            <a:ext cx="258526" cy="170724"/>
            <a:chOff x="6901586" y="9025705"/>
            <a:chExt cx="532246" cy="351481"/>
          </a:xfrm>
        </p:grpSpPr>
        <p:sp>
          <p:nvSpPr>
            <p:cNvPr id="357" name="Oval 356"/>
            <p:cNvSpPr/>
            <p:nvPr/>
          </p:nvSpPr>
          <p:spPr>
            <a:xfrm>
              <a:off x="7026740" y="9213122"/>
              <a:ext cx="164064" cy="164064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Oval 357"/>
            <p:cNvSpPr/>
            <p:nvPr/>
          </p:nvSpPr>
          <p:spPr>
            <a:xfrm>
              <a:off x="7003880" y="9271346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Oval 358"/>
            <p:cNvSpPr/>
            <p:nvPr/>
          </p:nvSpPr>
          <p:spPr>
            <a:xfrm>
              <a:off x="6947922" y="927068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Oval 359"/>
            <p:cNvSpPr/>
            <p:nvPr/>
          </p:nvSpPr>
          <p:spPr>
            <a:xfrm>
              <a:off x="6901586" y="9270032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7116164" y="9155183"/>
              <a:ext cx="118184" cy="94211"/>
            </a:xfrm>
            <a:custGeom>
              <a:avLst/>
              <a:gdLst>
                <a:gd name="connsiteX0" fmla="*/ 715 w 118184"/>
                <a:gd name="connsiteY0" fmla="*/ 66501 h 94211"/>
                <a:gd name="connsiteX1" fmla="*/ 17340 w 118184"/>
                <a:gd name="connsiteY1" fmla="*/ 0 h 94211"/>
                <a:gd name="connsiteX2" fmla="*/ 117093 w 118184"/>
                <a:gd name="connsiteY2" fmla="*/ 66501 h 94211"/>
                <a:gd name="connsiteX3" fmla="*/ 61675 w 118184"/>
                <a:gd name="connsiteY3" fmla="*/ 94211 h 94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84" h="94211">
                  <a:moveTo>
                    <a:pt x="715" y="66501"/>
                  </a:moveTo>
                  <a:cubicBezTo>
                    <a:pt x="-671" y="33250"/>
                    <a:pt x="-2056" y="0"/>
                    <a:pt x="17340" y="0"/>
                  </a:cubicBezTo>
                  <a:cubicBezTo>
                    <a:pt x="36736" y="0"/>
                    <a:pt x="109704" y="50799"/>
                    <a:pt x="117093" y="66501"/>
                  </a:cubicBezTo>
                  <a:cubicBezTo>
                    <a:pt x="124482" y="82203"/>
                    <a:pt x="93078" y="88207"/>
                    <a:pt x="61675" y="94211"/>
                  </a:cubicBezTo>
                </a:path>
              </a:pathLst>
            </a:cu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2" name="TextBox 361"/>
            <p:cNvSpPr txBox="1"/>
            <p:nvPr/>
          </p:nvSpPr>
          <p:spPr>
            <a:xfrm rot="1281945">
              <a:off x="6957939" y="9025705"/>
              <a:ext cx="475893" cy="2851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" dirty="0" smtClean="0">
                  <a:solidFill>
                    <a:srgbClr val="FFFF00"/>
                  </a:solidFill>
                </a:rPr>
                <a:t>S-S</a:t>
              </a:r>
              <a:endParaRPr lang="en-US" sz="3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63" name="Oval 362"/>
          <p:cNvSpPr>
            <a:spLocks noChangeAspect="1"/>
          </p:cNvSpPr>
          <p:nvPr/>
        </p:nvSpPr>
        <p:spPr>
          <a:xfrm>
            <a:off x="5058563" y="5092739"/>
            <a:ext cx="96527" cy="9652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>
            <a:spLocks noChangeAspect="1"/>
          </p:cNvSpPr>
          <p:nvPr/>
        </p:nvSpPr>
        <p:spPr>
          <a:xfrm>
            <a:off x="6179775" y="872070"/>
            <a:ext cx="96527" cy="9652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>
            <a:spLocks noChangeAspect="1"/>
          </p:cNvSpPr>
          <p:nvPr/>
        </p:nvSpPr>
        <p:spPr>
          <a:xfrm>
            <a:off x="3638631" y="4242949"/>
            <a:ext cx="96527" cy="9652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>
            <a:spLocks noChangeAspect="1"/>
          </p:cNvSpPr>
          <p:nvPr/>
        </p:nvSpPr>
        <p:spPr>
          <a:xfrm>
            <a:off x="2933047" y="4509645"/>
            <a:ext cx="96527" cy="9652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35" name="Straight Arrow Connector 9234"/>
          <p:cNvCxnSpPr>
            <a:endCxn id="362" idx="1"/>
          </p:cNvCxnSpPr>
          <p:nvPr/>
        </p:nvCxnSpPr>
        <p:spPr>
          <a:xfrm flipH="1">
            <a:off x="2789077" y="4605739"/>
            <a:ext cx="132855" cy="112387"/>
          </a:xfrm>
          <a:prstGeom prst="straightConnector1">
            <a:avLst/>
          </a:prstGeom>
          <a:ln>
            <a:solidFill>
              <a:srgbClr val="FFFF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7" name="Group 366"/>
          <p:cNvGrpSpPr/>
          <p:nvPr/>
        </p:nvGrpSpPr>
        <p:grpSpPr>
          <a:xfrm rot="8546745">
            <a:off x="2231190" y="4915210"/>
            <a:ext cx="155565" cy="241726"/>
            <a:chOff x="5506255" y="6240572"/>
            <a:chExt cx="155565" cy="241726"/>
          </a:xfrm>
        </p:grpSpPr>
        <p:sp>
          <p:nvSpPr>
            <p:cNvPr id="368" name="Oval 367"/>
            <p:cNvSpPr/>
            <p:nvPr/>
          </p:nvSpPr>
          <p:spPr>
            <a:xfrm rot="14880538">
              <a:off x="5586346" y="6399443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/>
            <p:cNvSpPr/>
            <p:nvPr/>
          </p:nvSpPr>
          <p:spPr>
            <a:xfrm rot="14880538">
              <a:off x="5616101" y="643657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Can 369"/>
            <p:cNvSpPr/>
            <p:nvPr/>
          </p:nvSpPr>
          <p:spPr>
            <a:xfrm rot="19609736">
              <a:off x="5506255" y="6240572"/>
              <a:ext cx="91252" cy="178707"/>
            </a:xfrm>
            <a:prstGeom prst="ca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38" name="Oval 9237"/>
          <p:cNvSpPr/>
          <p:nvPr/>
        </p:nvSpPr>
        <p:spPr>
          <a:xfrm>
            <a:off x="2171587" y="4877707"/>
            <a:ext cx="318720" cy="31872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40" name="Straight Arrow Connector 9239"/>
          <p:cNvCxnSpPr/>
          <p:nvPr/>
        </p:nvCxnSpPr>
        <p:spPr>
          <a:xfrm flipV="1">
            <a:off x="2453077" y="4799635"/>
            <a:ext cx="234649" cy="135997"/>
          </a:xfrm>
          <a:prstGeom prst="straightConnector1">
            <a:avLst/>
          </a:prstGeom>
          <a:ln>
            <a:solidFill>
              <a:srgbClr val="FFFF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43" name="Straight Arrow Connector 9242"/>
          <p:cNvCxnSpPr>
            <a:endCxn id="323" idx="3"/>
          </p:cNvCxnSpPr>
          <p:nvPr/>
        </p:nvCxnSpPr>
        <p:spPr>
          <a:xfrm flipV="1">
            <a:off x="5438103" y="5049518"/>
            <a:ext cx="257650" cy="100854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45" name="Straight Arrow Connector 9244"/>
          <p:cNvCxnSpPr/>
          <p:nvPr/>
        </p:nvCxnSpPr>
        <p:spPr>
          <a:xfrm flipV="1">
            <a:off x="5245818" y="4921144"/>
            <a:ext cx="321110" cy="296878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1" name="Oval 370"/>
          <p:cNvSpPr>
            <a:spLocks noChangeAspect="1"/>
          </p:cNvSpPr>
          <p:nvPr/>
        </p:nvSpPr>
        <p:spPr>
          <a:xfrm>
            <a:off x="5290392" y="4940540"/>
            <a:ext cx="96527" cy="9652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5003582" y="4782017"/>
            <a:ext cx="82256" cy="287566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5044710" y="4564298"/>
            <a:ext cx="245682" cy="361502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2" name="Oval 371"/>
          <p:cNvSpPr>
            <a:spLocks noChangeAspect="1"/>
          </p:cNvSpPr>
          <p:nvPr/>
        </p:nvSpPr>
        <p:spPr>
          <a:xfrm>
            <a:off x="6269120" y="4830989"/>
            <a:ext cx="96527" cy="9652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>
            <a:endCxn id="326" idx="3"/>
          </p:cNvCxnSpPr>
          <p:nvPr/>
        </p:nvCxnSpPr>
        <p:spPr>
          <a:xfrm flipV="1">
            <a:off x="6379200" y="4621904"/>
            <a:ext cx="386436" cy="208848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6379200" y="4718126"/>
            <a:ext cx="356880" cy="114379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0" name="Oval 399"/>
          <p:cNvSpPr/>
          <p:nvPr/>
        </p:nvSpPr>
        <p:spPr>
          <a:xfrm rot="16200000">
            <a:off x="1050656" y="6190412"/>
            <a:ext cx="173404" cy="1816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 rot="16200000">
            <a:off x="1050656" y="6312221"/>
            <a:ext cx="173404" cy="1816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 rot="16200000">
            <a:off x="296328" y="6190412"/>
            <a:ext cx="173404" cy="1816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 rot="16200000">
            <a:off x="296328" y="6312221"/>
            <a:ext cx="173404" cy="1816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 rot="16200000">
            <a:off x="299590" y="6593429"/>
            <a:ext cx="173404" cy="1816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Freeform 404"/>
          <p:cNvSpPr/>
          <p:nvPr/>
        </p:nvSpPr>
        <p:spPr>
          <a:xfrm rot="16200000">
            <a:off x="613965" y="6074898"/>
            <a:ext cx="26670" cy="328294"/>
          </a:xfrm>
          <a:custGeom>
            <a:avLst/>
            <a:gdLst>
              <a:gd name="connsiteX0" fmla="*/ 14287 w 19050"/>
              <a:gd name="connsiteY0" fmla="*/ 0 h 223837"/>
              <a:gd name="connsiteX1" fmla="*/ 16669 w 19050"/>
              <a:gd name="connsiteY1" fmla="*/ 21431 h 223837"/>
              <a:gd name="connsiteX2" fmla="*/ 9525 w 19050"/>
              <a:gd name="connsiteY2" fmla="*/ 57150 h 223837"/>
              <a:gd name="connsiteX3" fmla="*/ 2381 w 19050"/>
              <a:gd name="connsiteY3" fmla="*/ 78581 h 223837"/>
              <a:gd name="connsiteX4" fmla="*/ 0 w 19050"/>
              <a:gd name="connsiteY4" fmla="*/ 85725 h 223837"/>
              <a:gd name="connsiteX5" fmla="*/ 2381 w 19050"/>
              <a:gd name="connsiteY5" fmla="*/ 109537 h 223837"/>
              <a:gd name="connsiteX6" fmla="*/ 11906 w 19050"/>
              <a:gd name="connsiteY6" fmla="*/ 130969 h 223837"/>
              <a:gd name="connsiteX7" fmla="*/ 19050 w 19050"/>
              <a:gd name="connsiteY7" fmla="*/ 145256 h 223837"/>
              <a:gd name="connsiteX8" fmla="*/ 16669 w 19050"/>
              <a:gd name="connsiteY8" fmla="*/ 200025 h 223837"/>
              <a:gd name="connsiteX9" fmla="*/ 14287 w 19050"/>
              <a:gd name="connsiteY9" fmla="*/ 209550 h 223837"/>
              <a:gd name="connsiteX10" fmla="*/ 11906 w 19050"/>
              <a:gd name="connsiteY10" fmla="*/ 223837 h 223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" h="223837">
                <a:moveTo>
                  <a:pt x="14287" y="0"/>
                </a:moveTo>
                <a:cubicBezTo>
                  <a:pt x="15081" y="7144"/>
                  <a:pt x="16669" y="14243"/>
                  <a:pt x="16669" y="21431"/>
                </a:cubicBezTo>
                <a:cubicBezTo>
                  <a:pt x="16669" y="39041"/>
                  <a:pt x="14509" y="42197"/>
                  <a:pt x="9525" y="57150"/>
                </a:cubicBezTo>
                <a:lnTo>
                  <a:pt x="2381" y="78581"/>
                </a:lnTo>
                <a:lnTo>
                  <a:pt x="0" y="85725"/>
                </a:lnTo>
                <a:cubicBezTo>
                  <a:pt x="794" y="93662"/>
                  <a:pt x="911" y="101697"/>
                  <a:pt x="2381" y="109537"/>
                </a:cubicBezTo>
                <a:cubicBezTo>
                  <a:pt x="6067" y="129193"/>
                  <a:pt x="5490" y="118135"/>
                  <a:pt x="11906" y="130969"/>
                </a:cubicBezTo>
                <a:cubicBezTo>
                  <a:pt x="21760" y="150678"/>
                  <a:pt x="5405" y="124790"/>
                  <a:pt x="19050" y="145256"/>
                </a:cubicBezTo>
                <a:cubicBezTo>
                  <a:pt x="18256" y="163512"/>
                  <a:pt x="18019" y="181801"/>
                  <a:pt x="16669" y="200025"/>
                </a:cubicBezTo>
                <a:cubicBezTo>
                  <a:pt x="16427" y="203289"/>
                  <a:pt x="14997" y="206355"/>
                  <a:pt x="14287" y="209550"/>
                </a:cubicBezTo>
                <a:cubicBezTo>
                  <a:pt x="11750" y="220964"/>
                  <a:pt x="11906" y="217658"/>
                  <a:pt x="11906" y="223837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Freeform 405"/>
          <p:cNvSpPr/>
          <p:nvPr/>
        </p:nvSpPr>
        <p:spPr>
          <a:xfrm rot="16200000">
            <a:off x="577294" y="6171893"/>
            <a:ext cx="26670" cy="240984"/>
          </a:xfrm>
          <a:custGeom>
            <a:avLst/>
            <a:gdLst>
              <a:gd name="connsiteX0" fmla="*/ 14287 w 19050"/>
              <a:gd name="connsiteY0" fmla="*/ 0 h 164307"/>
              <a:gd name="connsiteX1" fmla="*/ 19050 w 19050"/>
              <a:gd name="connsiteY1" fmla="*/ 11907 h 164307"/>
              <a:gd name="connsiteX2" fmla="*/ 14287 w 19050"/>
              <a:gd name="connsiteY2" fmla="*/ 26194 h 164307"/>
              <a:gd name="connsiteX3" fmla="*/ 9525 w 19050"/>
              <a:gd name="connsiteY3" fmla="*/ 40482 h 164307"/>
              <a:gd name="connsiteX4" fmla="*/ 7144 w 19050"/>
              <a:gd name="connsiteY4" fmla="*/ 47625 h 164307"/>
              <a:gd name="connsiteX5" fmla="*/ 2381 w 19050"/>
              <a:gd name="connsiteY5" fmla="*/ 54769 h 164307"/>
              <a:gd name="connsiteX6" fmla="*/ 0 w 19050"/>
              <a:gd name="connsiteY6" fmla="*/ 61913 h 164307"/>
              <a:gd name="connsiteX7" fmla="*/ 2381 w 19050"/>
              <a:gd name="connsiteY7" fmla="*/ 90488 h 164307"/>
              <a:gd name="connsiteX8" fmla="*/ 4762 w 19050"/>
              <a:gd name="connsiteY8" fmla="*/ 97632 h 164307"/>
              <a:gd name="connsiteX9" fmla="*/ 7144 w 19050"/>
              <a:gd name="connsiteY9" fmla="*/ 107157 h 164307"/>
              <a:gd name="connsiteX10" fmla="*/ 11906 w 19050"/>
              <a:gd name="connsiteY10" fmla="*/ 121444 h 164307"/>
              <a:gd name="connsiteX11" fmla="*/ 14287 w 19050"/>
              <a:gd name="connsiteY11" fmla="*/ 128588 h 164307"/>
              <a:gd name="connsiteX12" fmla="*/ 11906 w 19050"/>
              <a:gd name="connsiteY12" fmla="*/ 164307 h 16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050" h="164307">
                <a:moveTo>
                  <a:pt x="14287" y="0"/>
                </a:moveTo>
                <a:cubicBezTo>
                  <a:pt x="15875" y="3969"/>
                  <a:pt x="19050" y="7632"/>
                  <a:pt x="19050" y="11907"/>
                </a:cubicBezTo>
                <a:cubicBezTo>
                  <a:pt x="19050" y="16927"/>
                  <a:pt x="15875" y="21432"/>
                  <a:pt x="14287" y="26194"/>
                </a:cubicBezTo>
                <a:lnTo>
                  <a:pt x="9525" y="40482"/>
                </a:lnTo>
                <a:cubicBezTo>
                  <a:pt x="8731" y="42863"/>
                  <a:pt x="8536" y="45537"/>
                  <a:pt x="7144" y="47625"/>
                </a:cubicBezTo>
                <a:lnTo>
                  <a:pt x="2381" y="54769"/>
                </a:lnTo>
                <a:cubicBezTo>
                  <a:pt x="1587" y="57150"/>
                  <a:pt x="0" y="59403"/>
                  <a:pt x="0" y="61913"/>
                </a:cubicBezTo>
                <a:cubicBezTo>
                  <a:pt x="0" y="71471"/>
                  <a:pt x="1118" y="81014"/>
                  <a:pt x="2381" y="90488"/>
                </a:cubicBezTo>
                <a:cubicBezTo>
                  <a:pt x="2713" y="92976"/>
                  <a:pt x="4072" y="95218"/>
                  <a:pt x="4762" y="97632"/>
                </a:cubicBezTo>
                <a:cubicBezTo>
                  <a:pt x="5661" y="100779"/>
                  <a:pt x="6204" y="104022"/>
                  <a:pt x="7144" y="107157"/>
                </a:cubicBezTo>
                <a:cubicBezTo>
                  <a:pt x="8587" y="111965"/>
                  <a:pt x="10319" y="116682"/>
                  <a:pt x="11906" y="121444"/>
                </a:cubicBezTo>
                <a:lnTo>
                  <a:pt x="14287" y="128588"/>
                </a:lnTo>
                <a:cubicBezTo>
                  <a:pt x="11784" y="161127"/>
                  <a:pt x="11906" y="149195"/>
                  <a:pt x="11906" y="164307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Freeform 406"/>
          <p:cNvSpPr/>
          <p:nvPr/>
        </p:nvSpPr>
        <p:spPr>
          <a:xfrm rot="16200000">
            <a:off x="580786" y="6238252"/>
            <a:ext cx="26670" cy="254952"/>
          </a:xfrm>
          <a:custGeom>
            <a:avLst/>
            <a:gdLst>
              <a:gd name="connsiteX0" fmla="*/ 19050 w 19050"/>
              <a:gd name="connsiteY0" fmla="*/ 0 h 173831"/>
              <a:gd name="connsiteX1" fmla="*/ 14288 w 19050"/>
              <a:gd name="connsiteY1" fmla="*/ 40481 h 173831"/>
              <a:gd name="connsiteX2" fmla="*/ 9525 w 19050"/>
              <a:gd name="connsiteY2" fmla="*/ 54769 h 173831"/>
              <a:gd name="connsiteX3" fmla="*/ 7144 w 19050"/>
              <a:gd name="connsiteY3" fmla="*/ 61913 h 173831"/>
              <a:gd name="connsiteX4" fmla="*/ 0 w 19050"/>
              <a:gd name="connsiteY4" fmla="*/ 76200 h 173831"/>
              <a:gd name="connsiteX5" fmla="*/ 2382 w 19050"/>
              <a:gd name="connsiteY5" fmla="*/ 92869 h 173831"/>
              <a:gd name="connsiteX6" fmla="*/ 4763 w 19050"/>
              <a:gd name="connsiteY6" fmla="*/ 100013 h 173831"/>
              <a:gd name="connsiteX7" fmla="*/ 11907 w 19050"/>
              <a:gd name="connsiteY7" fmla="*/ 104775 h 173831"/>
              <a:gd name="connsiteX8" fmla="*/ 16669 w 19050"/>
              <a:gd name="connsiteY8" fmla="*/ 119063 h 173831"/>
              <a:gd name="connsiteX9" fmla="*/ 19050 w 19050"/>
              <a:gd name="connsiteY9" fmla="*/ 126206 h 173831"/>
              <a:gd name="connsiteX10" fmla="*/ 16669 w 19050"/>
              <a:gd name="connsiteY10" fmla="*/ 173831 h 17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" h="173831">
                <a:moveTo>
                  <a:pt x="19050" y="0"/>
                </a:moveTo>
                <a:cubicBezTo>
                  <a:pt x="18790" y="2342"/>
                  <a:pt x="15043" y="36958"/>
                  <a:pt x="14288" y="40481"/>
                </a:cubicBezTo>
                <a:cubicBezTo>
                  <a:pt x="13236" y="45390"/>
                  <a:pt x="11113" y="50006"/>
                  <a:pt x="9525" y="54769"/>
                </a:cubicBezTo>
                <a:cubicBezTo>
                  <a:pt x="8731" y="57150"/>
                  <a:pt x="8536" y="59824"/>
                  <a:pt x="7144" y="61913"/>
                </a:cubicBezTo>
                <a:cubicBezTo>
                  <a:pt x="990" y="71145"/>
                  <a:pt x="3287" y="66341"/>
                  <a:pt x="0" y="76200"/>
                </a:cubicBezTo>
                <a:cubicBezTo>
                  <a:pt x="794" y="81756"/>
                  <a:pt x="1281" y="87365"/>
                  <a:pt x="2382" y="92869"/>
                </a:cubicBezTo>
                <a:cubicBezTo>
                  <a:pt x="2874" y="95330"/>
                  <a:pt x="3195" y="98053"/>
                  <a:pt x="4763" y="100013"/>
                </a:cubicBezTo>
                <a:cubicBezTo>
                  <a:pt x="6551" y="102248"/>
                  <a:pt x="9526" y="103188"/>
                  <a:pt x="11907" y="104775"/>
                </a:cubicBezTo>
                <a:lnTo>
                  <a:pt x="16669" y="119063"/>
                </a:lnTo>
                <a:lnTo>
                  <a:pt x="19050" y="126206"/>
                </a:lnTo>
                <a:cubicBezTo>
                  <a:pt x="16471" y="167475"/>
                  <a:pt x="16669" y="151581"/>
                  <a:pt x="16669" y="173831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Freeform 407"/>
          <p:cNvSpPr/>
          <p:nvPr/>
        </p:nvSpPr>
        <p:spPr>
          <a:xfrm rot="16200000">
            <a:off x="624443" y="6261746"/>
            <a:ext cx="26670" cy="321310"/>
          </a:xfrm>
          <a:custGeom>
            <a:avLst/>
            <a:gdLst>
              <a:gd name="connsiteX0" fmla="*/ 11906 w 19050"/>
              <a:gd name="connsiteY0" fmla="*/ 0 h 219075"/>
              <a:gd name="connsiteX1" fmla="*/ 11906 w 19050"/>
              <a:gd name="connsiteY1" fmla="*/ 71437 h 219075"/>
              <a:gd name="connsiteX2" fmla="*/ 7144 w 19050"/>
              <a:gd name="connsiteY2" fmla="*/ 85725 h 219075"/>
              <a:gd name="connsiteX3" fmla="*/ 4763 w 19050"/>
              <a:gd name="connsiteY3" fmla="*/ 92869 h 219075"/>
              <a:gd name="connsiteX4" fmla="*/ 0 w 19050"/>
              <a:gd name="connsiteY4" fmla="*/ 100012 h 219075"/>
              <a:gd name="connsiteX5" fmla="*/ 7144 w 19050"/>
              <a:gd name="connsiteY5" fmla="*/ 126206 h 219075"/>
              <a:gd name="connsiteX6" fmla="*/ 11906 w 19050"/>
              <a:gd name="connsiteY6" fmla="*/ 133350 h 219075"/>
              <a:gd name="connsiteX7" fmla="*/ 19050 w 19050"/>
              <a:gd name="connsiteY7" fmla="*/ 157162 h 219075"/>
              <a:gd name="connsiteX8" fmla="*/ 16669 w 19050"/>
              <a:gd name="connsiteY8" fmla="*/ 180975 h 219075"/>
              <a:gd name="connsiteX9" fmla="*/ 14288 w 19050"/>
              <a:gd name="connsiteY9" fmla="*/ 192881 h 219075"/>
              <a:gd name="connsiteX10" fmla="*/ 14288 w 19050"/>
              <a:gd name="connsiteY10" fmla="*/ 219075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" h="219075">
                <a:moveTo>
                  <a:pt x="11906" y="0"/>
                </a:moveTo>
                <a:cubicBezTo>
                  <a:pt x="13482" y="28366"/>
                  <a:pt x="16369" y="44659"/>
                  <a:pt x="11906" y="71437"/>
                </a:cubicBezTo>
                <a:cubicBezTo>
                  <a:pt x="11081" y="76389"/>
                  <a:pt x="8731" y="80962"/>
                  <a:pt x="7144" y="85725"/>
                </a:cubicBezTo>
                <a:cubicBezTo>
                  <a:pt x="6350" y="88106"/>
                  <a:pt x="6156" y="90781"/>
                  <a:pt x="4763" y="92869"/>
                </a:cubicBezTo>
                <a:lnTo>
                  <a:pt x="0" y="100012"/>
                </a:lnTo>
                <a:cubicBezTo>
                  <a:pt x="1278" y="106405"/>
                  <a:pt x="3689" y="121023"/>
                  <a:pt x="7144" y="126206"/>
                </a:cubicBezTo>
                <a:cubicBezTo>
                  <a:pt x="8731" y="128587"/>
                  <a:pt x="10744" y="130735"/>
                  <a:pt x="11906" y="133350"/>
                </a:cubicBezTo>
                <a:cubicBezTo>
                  <a:pt x="15221" y="140809"/>
                  <a:pt x="17070" y="149242"/>
                  <a:pt x="19050" y="157162"/>
                </a:cubicBezTo>
                <a:cubicBezTo>
                  <a:pt x="18256" y="165100"/>
                  <a:pt x="17723" y="173068"/>
                  <a:pt x="16669" y="180975"/>
                </a:cubicBezTo>
                <a:cubicBezTo>
                  <a:pt x="16134" y="184987"/>
                  <a:pt x="14540" y="188842"/>
                  <a:pt x="14288" y="192881"/>
                </a:cubicBezTo>
                <a:cubicBezTo>
                  <a:pt x="13743" y="201595"/>
                  <a:pt x="14288" y="210344"/>
                  <a:pt x="14288" y="219075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Freeform 408"/>
          <p:cNvSpPr/>
          <p:nvPr/>
        </p:nvSpPr>
        <p:spPr>
          <a:xfrm rot="16200000">
            <a:off x="591034" y="6524492"/>
            <a:ext cx="26670" cy="247968"/>
          </a:xfrm>
          <a:custGeom>
            <a:avLst/>
            <a:gdLst>
              <a:gd name="connsiteX0" fmla="*/ 9525 w 19050"/>
              <a:gd name="connsiteY0" fmla="*/ 0 h 169069"/>
              <a:gd name="connsiteX1" fmla="*/ 14288 w 19050"/>
              <a:gd name="connsiteY1" fmla="*/ 11906 h 169069"/>
              <a:gd name="connsiteX2" fmla="*/ 19050 w 19050"/>
              <a:gd name="connsiteY2" fmla="*/ 26194 h 169069"/>
              <a:gd name="connsiteX3" fmla="*/ 14288 w 19050"/>
              <a:gd name="connsiteY3" fmla="*/ 47625 h 169069"/>
              <a:gd name="connsiteX4" fmla="*/ 9525 w 19050"/>
              <a:gd name="connsiteY4" fmla="*/ 61912 h 169069"/>
              <a:gd name="connsiteX5" fmla="*/ 4763 w 19050"/>
              <a:gd name="connsiteY5" fmla="*/ 69056 h 169069"/>
              <a:gd name="connsiteX6" fmla="*/ 0 w 19050"/>
              <a:gd name="connsiteY6" fmla="*/ 83344 h 169069"/>
              <a:gd name="connsiteX7" fmla="*/ 4763 w 19050"/>
              <a:gd name="connsiteY7" fmla="*/ 102394 h 169069"/>
              <a:gd name="connsiteX8" fmla="*/ 14288 w 19050"/>
              <a:gd name="connsiteY8" fmla="*/ 116681 h 169069"/>
              <a:gd name="connsiteX9" fmla="*/ 11906 w 19050"/>
              <a:gd name="connsiteY9" fmla="*/ 140494 h 169069"/>
              <a:gd name="connsiteX10" fmla="*/ 7144 w 19050"/>
              <a:gd name="connsiteY10" fmla="*/ 154781 h 169069"/>
              <a:gd name="connsiteX11" fmla="*/ 4763 w 19050"/>
              <a:gd name="connsiteY11" fmla="*/ 161925 h 169069"/>
              <a:gd name="connsiteX12" fmla="*/ 4763 w 19050"/>
              <a:gd name="connsiteY12" fmla="*/ 169069 h 16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050" h="169069">
                <a:moveTo>
                  <a:pt x="9525" y="0"/>
                </a:moveTo>
                <a:cubicBezTo>
                  <a:pt x="11113" y="3969"/>
                  <a:pt x="12827" y="7889"/>
                  <a:pt x="14288" y="11906"/>
                </a:cubicBezTo>
                <a:cubicBezTo>
                  <a:pt x="16004" y="16624"/>
                  <a:pt x="19050" y="26194"/>
                  <a:pt x="19050" y="26194"/>
                </a:cubicBezTo>
                <a:cubicBezTo>
                  <a:pt x="17691" y="32987"/>
                  <a:pt x="16305" y="40903"/>
                  <a:pt x="14288" y="47625"/>
                </a:cubicBezTo>
                <a:cubicBezTo>
                  <a:pt x="12845" y="52433"/>
                  <a:pt x="12309" y="57735"/>
                  <a:pt x="9525" y="61912"/>
                </a:cubicBezTo>
                <a:cubicBezTo>
                  <a:pt x="7938" y="64293"/>
                  <a:pt x="5925" y="66441"/>
                  <a:pt x="4763" y="69056"/>
                </a:cubicBezTo>
                <a:cubicBezTo>
                  <a:pt x="2724" y="73644"/>
                  <a:pt x="0" y="83344"/>
                  <a:pt x="0" y="83344"/>
                </a:cubicBezTo>
                <a:cubicBezTo>
                  <a:pt x="661" y="86648"/>
                  <a:pt x="2473" y="98272"/>
                  <a:pt x="4763" y="102394"/>
                </a:cubicBezTo>
                <a:cubicBezTo>
                  <a:pt x="7543" y="107397"/>
                  <a:pt x="14288" y="116681"/>
                  <a:pt x="14288" y="116681"/>
                </a:cubicBezTo>
                <a:cubicBezTo>
                  <a:pt x="13494" y="124619"/>
                  <a:pt x="13376" y="132653"/>
                  <a:pt x="11906" y="140494"/>
                </a:cubicBezTo>
                <a:cubicBezTo>
                  <a:pt x="10981" y="145428"/>
                  <a:pt x="8731" y="150019"/>
                  <a:pt x="7144" y="154781"/>
                </a:cubicBezTo>
                <a:cubicBezTo>
                  <a:pt x="6350" y="157162"/>
                  <a:pt x="4763" y="159415"/>
                  <a:pt x="4763" y="161925"/>
                </a:cubicBezTo>
                <a:lnTo>
                  <a:pt x="4763" y="169069"/>
                </a:ln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Freeform 409"/>
          <p:cNvSpPr/>
          <p:nvPr/>
        </p:nvSpPr>
        <p:spPr>
          <a:xfrm rot="16200000">
            <a:off x="942040" y="6110078"/>
            <a:ext cx="20125" cy="244476"/>
          </a:xfrm>
          <a:custGeom>
            <a:avLst/>
            <a:gdLst>
              <a:gd name="connsiteX0" fmla="*/ 7143 w 14375"/>
              <a:gd name="connsiteY0" fmla="*/ 166688 h 166688"/>
              <a:gd name="connsiteX1" fmla="*/ 9525 w 14375"/>
              <a:gd name="connsiteY1" fmla="*/ 154781 h 166688"/>
              <a:gd name="connsiteX2" fmla="*/ 14287 w 14375"/>
              <a:gd name="connsiteY2" fmla="*/ 140494 h 166688"/>
              <a:gd name="connsiteX3" fmla="*/ 7143 w 14375"/>
              <a:gd name="connsiteY3" fmla="*/ 109538 h 166688"/>
              <a:gd name="connsiteX4" fmla="*/ 0 w 14375"/>
              <a:gd name="connsiteY4" fmla="*/ 95250 h 166688"/>
              <a:gd name="connsiteX5" fmla="*/ 2381 w 14375"/>
              <a:gd name="connsiteY5" fmla="*/ 66675 h 166688"/>
              <a:gd name="connsiteX6" fmla="*/ 4762 w 14375"/>
              <a:gd name="connsiteY6" fmla="*/ 59531 h 166688"/>
              <a:gd name="connsiteX7" fmla="*/ 11906 w 14375"/>
              <a:gd name="connsiteY7" fmla="*/ 57150 h 166688"/>
              <a:gd name="connsiteX8" fmla="*/ 14287 w 14375"/>
              <a:gd name="connsiteY8" fmla="*/ 50006 h 166688"/>
              <a:gd name="connsiteX9" fmla="*/ 9525 w 14375"/>
              <a:gd name="connsiteY9" fmla="*/ 4763 h 166688"/>
              <a:gd name="connsiteX10" fmla="*/ 7143 w 14375"/>
              <a:gd name="connsiteY10" fmla="*/ 0 h 16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375" h="166688">
                <a:moveTo>
                  <a:pt x="7143" y="166688"/>
                </a:moveTo>
                <a:cubicBezTo>
                  <a:pt x="7937" y="162719"/>
                  <a:pt x="8460" y="158686"/>
                  <a:pt x="9525" y="154781"/>
                </a:cubicBezTo>
                <a:cubicBezTo>
                  <a:pt x="10846" y="149938"/>
                  <a:pt x="14287" y="140494"/>
                  <a:pt x="14287" y="140494"/>
                </a:cubicBezTo>
                <a:cubicBezTo>
                  <a:pt x="13189" y="132805"/>
                  <a:pt x="11899" y="116673"/>
                  <a:pt x="7143" y="109538"/>
                </a:cubicBezTo>
                <a:cubicBezTo>
                  <a:pt x="989" y="100305"/>
                  <a:pt x="3286" y="105109"/>
                  <a:pt x="0" y="95250"/>
                </a:cubicBezTo>
                <a:cubicBezTo>
                  <a:pt x="794" y="85725"/>
                  <a:pt x="1118" y="76149"/>
                  <a:pt x="2381" y="66675"/>
                </a:cubicBezTo>
                <a:cubicBezTo>
                  <a:pt x="2713" y="64187"/>
                  <a:pt x="2987" y="61306"/>
                  <a:pt x="4762" y="59531"/>
                </a:cubicBezTo>
                <a:cubicBezTo>
                  <a:pt x="6537" y="57756"/>
                  <a:pt x="9525" y="57944"/>
                  <a:pt x="11906" y="57150"/>
                </a:cubicBezTo>
                <a:cubicBezTo>
                  <a:pt x="12700" y="54769"/>
                  <a:pt x="14287" y="52516"/>
                  <a:pt x="14287" y="50006"/>
                </a:cubicBezTo>
                <a:cubicBezTo>
                  <a:pt x="14287" y="31991"/>
                  <a:pt x="15429" y="19522"/>
                  <a:pt x="9525" y="4763"/>
                </a:cubicBezTo>
                <a:cubicBezTo>
                  <a:pt x="8866" y="3115"/>
                  <a:pt x="7937" y="1588"/>
                  <a:pt x="7143" y="0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Freeform 410"/>
          <p:cNvSpPr/>
          <p:nvPr/>
        </p:nvSpPr>
        <p:spPr>
          <a:xfrm rot="16200000">
            <a:off x="895112" y="6154591"/>
            <a:ext cx="26670" cy="268922"/>
          </a:xfrm>
          <a:custGeom>
            <a:avLst/>
            <a:gdLst>
              <a:gd name="connsiteX0" fmla="*/ 7144 w 19050"/>
              <a:gd name="connsiteY0" fmla="*/ 183356 h 183356"/>
              <a:gd name="connsiteX1" fmla="*/ 11906 w 19050"/>
              <a:gd name="connsiteY1" fmla="*/ 171450 h 183356"/>
              <a:gd name="connsiteX2" fmla="*/ 19050 w 19050"/>
              <a:gd name="connsiteY2" fmla="*/ 157163 h 183356"/>
              <a:gd name="connsiteX3" fmla="*/ 14288 w 19050"/>
              <a:gd name="connsiteY3" fmla="*/ 138113 h 183356"/>
              <a:gd name="connsiteX4" fmla="*/ 4763 w 19050"/>
              <a:gd name="connsiteY4" fmla="*/ 123825 h 183356"/>
              <a:gd name="connsiteX5" fmla="*/ 0 w 19050"/>
              <a:gd name="connsiteY5" fmla="*/ 109538 h 183356"/>
              <a:gd name="connsiteX6" fmla="*/ 2381 w 19050"/>
              <a:gd name="connsiteY6" fmla="*/ 88106 h 183356"/>
              <a:gd name="connsiteX7" fmla="*/ 9525 w 19050"/>
              <a:gd name="connsiteY7" fmla="*/ 64294 h 183356"/>
              <a:gd name="connsiteX8" fmla="*/ 11906 w 19050"/>
              <a:gd name="connsiteY8" fmla="*/ 54769 h 183356"/>
              <a:gd name="connsiteX9" fmla="*/ 4763 w 19050"/>
              <a:gd name="connsiteY9" fmla="*/ 14288 h 183356"/>
              <a:gd name="connsiteX10" fmla="*/ 2381 w 19050"/>
              <a:gd name="connsiteY10" fmla="*/ 7144 h 183356"/>
              <a:gd name="connsiteX11" fmla="*/ 0 w 19050"/>
              <a:gd name="connsiteY11" fmla="*/ 0 h 18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50" h="183356">
                <a:moveTo>
                  <a:pt x="7144" y="183356"/>
                </a:moveTo>
                <a:cubicBezTo>
                  <a:pt x="8731" y="179387"/>
                  <a:pt x="9994" y="175273"/>
                  <a:pt x="11906" y="171450"/>
                </a:cubicBezTo>
                <a:cubicBezTo>
                  <a:pt x="21140" y="152983"/>
                  <a:pt x="13065" y="175119"/>
                  <a:pt x="19050" y="157163"/>
                </a:cubicBezTo>
                <a:cubicBezTo>
                  <a:pt x="18390" y="153864"/>
                  <a:pt x="16576" y="142232"/>
                  <a:pt x="14288" y="138113"/>
                </a:cubicBezTo>
                <a:cubicBezTo>
                  <a:pt x="11508" y="133109"/>
                  <a:pt x="6573" y="129255"/>
                  <a:pt x="4763" y="123825"/>
                </a:cubicBezTo>
                <a:lnTo>
                  <a:pt x="0" y="109538"/>
                </a:lnTo>
                <a:cubicBezTo>
                  <a:pt x="794" y="102394"/>
                  <a:pt x="1288" y="95210"/>
                  <a:pt x="2381" y="88106"/>
                </a:cubicBezTo>
                <a:cubicBezTo>
                  <a:pt x="3891" y="78290"/>
                  <a:pt x="6933" y="74662"/>
                  <a:pt x="9525" y="64294"/>
                </a:cubicBezTo>
                <a:lnTo>
                  <a:pt x="11906" y="54769"/>
                </a:lnTo>
                <a:cubicBezTo>
                  <a:pt x="9071" y="23582"/>
                  <a:pt x="12297" y="36889"/>
                  <a:pt x="4763" y="14288"/>
                </a:cubicBezTo>
                <a:lnTo>
                  <a:pt x="2381" y="7144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Freeform 411"/>
          <p:cNvSpPr/>
          <p:nvPr/>
        </p:nvSpPr>
        <p:spPr>
          <a:xfrm rot="16200000">
            <a:off x="908436" y="6210458"/>
            <a:ext cx="20978" cy="282894"/>
          </a:xfrm>
          <a:custGeom>
            <a:avLst/>
            <a:gdLst>
              <a:gd name="connsiteX0" fmla="*/ 2381 w 14984"/>
              <a:gd name="connsiteY0" fmla="*/ 192882 h 192882"/>
              <a:gd name="connsiteX1" fmla="*/ 7143 w 14984"/>
              <a:gd name="connsiteY1" fmla="*/ 171450 h 192882"/>
              <a:gd name="connsiteX2" fmla="*/ 9525 w 14984"/>
              <a:gd name="connsiteY2" fmla="*/ 164307 h 192882"/>
              <a:gd name="connsiteX3" fmla="*/ 14287 w 14984"/>
              <a:gd name="connsiteY3" fmla="*/ 142875 h 192882"/>
              <a:gd name="connsiteX4" fmla="*/ 7143 w 14984"/>
              <a:gd name="connsiteY4" fmla="*/ 111919 h 192882"/>
              <a:gd name="connsiteX5" fmla="*/ 0 w 14984"/>
              <a:gd name="connsiteY5" fmla="*/ 97632 h 192882"/>
              <a:gd name="connsiteX6" fmla="*/ 4762 w 14984"/>
              <a:gd name="connsiteY6" fmla="*/ 69057 h 192882"/>
              <a:gd name="connsiteX7" fmla="*/ 9525 w 14984"/>
              <a:gd name="connsiteY7" fmla="*/ 61913 h 192882"/>
              <a:gd name="connsiteX8" fmla="*/ 11906 w 14984"/>
              <a:gd name="connsiteY8" fmla="*/ 16669 h 192882"/>
              <a:gd name="connsiteX9" fmla="*/ 9525 w 14984"/>
              <a:gd name="connsiteY9" fmla="*/ 7144 h 192882"/>
              <a:gd name="connsiteX10" fmla="*/ 7143 w 14984"/>
              <a:gd name="connsiteY10" fmla="*/ 0 h 19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84" h="192882">
                <a:moveTo>
                  <a:pt x="2381" y="192882"/>
                </a:moveTo>
                <a:cubicBezTo>
                  <a:pt x="4016" y="184705"/>
                  <a:pt x="4902" y="179291"/>
                  <a:pt x="7143" y="171450"/>
                </a:cubicBezTo>
                <a:cubicBezTo>
                  <a:pt x="7833" y="169037"/>
                  <a:pt x="8835" y="166720"/>
                  <a:pt x="9525" y="164307"/>
                </a:cubicBezTo>
                <a:cubicBezTo>
                  <a:pt x="11766" y="156466"/>
                  <a:pt x="12652" y="151052"/>
                  <a:pt x="14287" y="142875"/>
                </a:cubicBezTo>
                <a:cubicBezTo>
                  <a:pt x="13189" y="135187"/>
                  <a:pt x="11898" y="119053"/>
                  <a:pt x="7143" y="111919"/>
                </a:cubicBezTo>
                <a:cubicBezTo>
                  <a:pt x="989" y="102687"/>
                  <a:pt x="3286" y="107490"/>
                  <a:pt x="0" y="97632"/>
                </a:cubicBezTo>
                <a:cubicBezTo>
                  <a:pt x="754" y="90844"/>
                  <a:pt x="773" y="77035"/>
                  <a:pt x="4762" y="69057"/>
                </a:cubicBezTo>
                <a:cubicBezTo>
                  <a:pt x="6042" y="66497"/>
                  <a:pt x="7937" y="64294"/>
                  <a:pt x="9525" y="61913"/>
                </a:cubicBezTo>
                <a:cubicBezTo>
                  <a:pt x="17034" y="39382"/>
                  <a:pt x="15754" y="49383"/>
                  <a:pt x="11906" y="16669"/>
                </a:cubicBezTo>
                <a:cubicBezTo>
                  <a:pt x="11524" y="13419"/>
                  <a:pt x="10424" y="10291"/>
                  <a:pt x="9525" y="7144"/>
                </a:cubicBezTo>
                <a:cubicBezTo>
                  <a:pt x="8835" y="4730"/>
                  <a:pt x="7143" y="0"/>
                  <a:pt x="7143" y="0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Freeform 412"/>
          <p:cNvSpPr/>
          <p:nvPr/>
        </p:nvSpPr>
        <p:spPr>
          <a:xfrm rot="16200000">
            <a:off x="930037" y="6312705"/>
            <a:ext cx="26670" cy="206058"/>
          </a:xfrm>
          <a:custGeom>
            <a:avLst/>
            <a:gdLst>
              <a:gd name="connsiteX0" fmla="*/ 19050 w 19050"/>
              <a:gd name="connsiteY0" fmla="*/ 140494 h 140494"/>
              <a:gd name="connsiteX1" fmla="*/ 16668 w 19050"/>
              <a:gd name="connsiteY1" fmla="*/ 128587 h 140494"/>
              <a:gd name="connsiteX2" fmla="*/ 11906 w 19050"/>
              <a:gd name="connsiteY2" fmla="*/ 121444 h 140494"/>
              <a:gd name="connsiteX3" fmla="*/ 7143 w 19050"/>
              <a:gd name="connsiteY3" fmla="*/ 107156 h 140494"/>
              <a:gd name="connsiteX4" fmla="*/ 4762 w 19050"/>
              <a:gd name="connsiteY4" fmla="*/ 97631 h 140494"/>
              <a:gd name="connsiteX5" fmla="*/ 0 w 19050"/>
              <a:gd name="connsiteY5" fmla="*/ 83344 h 140494"/>
              <a:gd name="connsiteX6" fmla="*/ 4762 w 19050"/>
              <a:gd name="connsiteY6" fmla="*/ 57150 h 140494"/>
              <a:gd name="connsiteX7" fmla="*/ 16668 w 19050"/>
              <a:gd name="connsiteY7" fmla="*/ 35719 h 140494"/>
              <a:gd name="connsiteX8" fmla="*/ 11906 w 19050"/>
              <a:gd name="connsiteY8" fmla="*/ 2381 h 140494"/>
              <a:gd name="connsiteX9" fmla="*/ 9525 w 19050"/>
              <a:gd name="connsiteY9" fmla="*/ 0 h 14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050" h="140494">
                <a:moveTo>
                  <a:pt x="19050" y="140494"/>
                </a:moveTo>
                <a:cubicBezTo>
                  <a:pt x="18256" y="136525"/>
                  <a:pt x="18089" y="132377"/>
                  <a:pt x="16668" y="128587"/>
                </a:cubicBezTo>
                <a:cubicBezTo>
                  <a:pt x="15663" y="125908"/>
                  <a:pt x="13068" y="124059"/>
                  <a:pt x="11906" y="121444"/>
                </a:cubicBezTo>
                <a:cubicBezTo>
                  <a:pt x="9867" y="116856"/>
                  <a:pt x="8360" y="112026"/>
                  <a:pt x="7143" y="107156"/>
                </a:cubicBezTo>
                <a:cubicBezTo>
                  <a:pt x="6349" y="103981"/>
                  <a:pt x="5702" y="100766"/>
                  <a:pt x="4762" y="97631"/>
                </a:cubicBezTo>
                <a:cubicBezTo>
                  <a:pt x="3320" y="92823"/>
                  <a:pt x="0" y="83344"/>
                  <a:pt x="0" y="83344"/>
                </a:cubicBezTo>
                <a:cubicBezTo>
                  <a:pt x="519" y="79194"/>
                  <a:pt x="1210" y="63544"/>
                  <a:pt x="4762" y="57150"/>
                </a:cubicBezTo>
                <a:cubicBezTo>
                  <a:pt x="18409" y="32584"/>
                  <a:pt x="11280" y="51883"/>
                  <a:pt x="16668" y="35719"/>
                </a:cubicBezTo>
                <a:cubicBezTo>
                  <a:pt x="16060" y="29028"/>
                  <a:pt x="16487" y="11543"/>
                  <a:pt x="11906" y="2381"/>
                </a:cubicBezTo>
                <a:cubicBezTo>
                  <a:pt x="11404" y="1377"/>
                  <a:pt x="10319" y="794"/>
                  <a:pt x="9525" y="0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Freeform 413"/>
          <p:cNvSpPr/>
          <p:nvPr/>
        </p:nvSpPr>
        <p:spPr>
          <a:xfrm rot="16200000">
            <a:off x="919399" y="6508821"/>
            <a:ext cx="20003" cy="296864"/>
          </a:xfrm>
          <a:custGeom>
            <a:avLst/>
            <a:gdLst>
              <a:gd name="connsiteX0" fmla="*/ 4763 w 14288"/>
              <a:gd name="connsiteY0" fmla="*/ 202407 h 202407"/>
              <a:gd name="connsiteX1" fmla="*/ 11907 w 14288"/>
              <a:gd name="connsiteY1" fmla="*/ 183357 h 202407"/>
              <a:gd name="connsiteX2" fmla="*/ 14288 w 14288"/>
              <a:gd name="connsiteY2" fmla="*/ 164307 h 202407"/>
              <a:gd name="connsiteX3" fmla="*/ 11907 w 14288"/>
              <a:gd name="connsiteY3" fmla="*/ 142875 h 202407"/>
              <a:gd name="connsiteX4" fmla="*/ 2382 w 14288"/>
              <a:gd name="connsiteY4" fmla="*/ 121444 h 202407"/>
              <a:gd name="connsiteX5" fmla="*/ 0 w 14288"/>
              <a:gd name="connsiteY5" fmla="*/ 114300 h 202407"/>
              <a:gd name="connsiteX6" fmla="*/ 4763 w 14288"/>
              <a:gd name="connsiteY6" fmla="*/ 90488 h 202407"/>
              <a:gd name="connsiteX7" fmla="*/ 7144 w 14288"/>
              <a:gd name="connsiteY7" fmla="*/ 78582 h 202407"/>
              <a:gd name="connsiteX8" fmla="*/ 11907 w 14288"/>
              <a:gd name="connsiteY8" fmla="*/ 57150 h 202407"/>
              <a:gd name="connsiteX9" fmla="*/ 7144 w 14288"/>
              <a:gd name="connsiteY9" fmla="*/ 0 h 20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88" h="202407">
                <a:moveTo>
                  <a:pt x="4763" y="202407"/>
                </a:moveTo>
                <a:cubicBezTo>
                  <a:pt x="5154" y="201429"/>
                  <a:pt x="11286" y="186769"/>
                  <a:pt x="11907" y="183357"/>
                </a:cubicBezTo>
                <a:cubicBezTo>
                  <a:pt x="13052" y="177061"/>
                  <a:pt x="13494" y="170657"/>
                  <a:pt x="14288" y="164307"/>
                </a:cubicBezTo>
                <a:cubicBezTo>
                  <a:pt x="13494" y="157163"/>
                  <a:pt x="13317" y="149923"/>
                  <a:pt x="11907" y="142875"/>
                </a:cubicBezTo>
                <a:cubicBezTo>
                  <a:pt x="7813" y="122406"/>
                  <a:pt x="9031" y="134742"/>
                  <a:pt x="2382" y="121444"/>
                </a:cubicBezTo>
                <a:cubicBezTo>
                  <a:pt x="1259" y="119199"/>
                  <a:pt x="794" y="116681"/>
                  <a:pt x="0" y="114300"/>
                </a:cubicBezTo>
                <a:cubicBezTo>
                  <a:pt x="4670" y="86291"/>
                  <a:pt x="25" y="111810"/>
                  <a:pt x="4763" y="90488"/>
                </a:cubicBezTo>
                <a:cubicBezTo>
                  <a:pt x="5641" y="86537"/>
                  <a:pt x="6162" y="82508"/>
                  <a:pt x="7144" y="78582"/>
                </a:cubicBezTo>
                <a:cubicBezTo>
                  <a:pt x="13008" y="55125"/>
                  <a:pt x="5350" y="96482"/>
                  <a:pt x="11907" y="57150"/>
                </a:cubicBezTo>
                <a:cubicBezTo>
                  <a:pt x="9444" y="2990"/>
                  <a:pt x="17341" y="20399"/>
                  <a:pt x="7144" y="0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Freeform 414"/>
          <p:cNvSpPr/>
          <p:nvPr/>
        </p:nvSpPr>
        <p:spPr>
          <a:xfrm rot="16200000">
            <a:off x="912177" y="6559542"/>
            <a:ext cx="10002" cy="265430"/>
          </a:xfrm>
          <a:custGeom>
            <a:avLst/>
            <a:gdLst>
              <a:gd name="connsiteX0" fmla="*/ 0 w 7144"/>
              <a:gd name="connsiteY0" fmla="*/ 180975 h 180975"/>
              <a:gd name="connsiteX1" fmla="*/ 2381 w 7144"/>
              <a:gd name="connsiteY1" fmla="*/ 109537 h 180975"/>
              <a:gd name="connsiteX2" fmla="*/ 7144 w 7144"/>
              <a:gd name="connsiteY2" fmla="*/ 95250 h 180975"/>
              <a:gd name="connsiteX3" fmla="*/ 4763 w 7144"/>
              <a:gd name="connsiteY3" fmla="*/ 0 h 18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44" h="180975">
                <a:moveTo>
                  <a:pt x="0" y="180975"/>
                </a:moveTo>
                <a:cubicBezTo>
                  <a:pt x="794" y="157162"/>
                  <a:pt x="402" y="133281"/>
                  <a:pt x="2381" y="109537"/>
                </a:cubicBezTo>
                <a:cubicBezTo>
                  <a:pt x="2798" y="104534"/>
                  <a:pt x="7144" y="95250"/>
                  <a:pt x="7144" y="95250"/>
                </a:cubicBezTo>
                <a:cubicBezTo>
                  <a:pt x="3691" y="36543"/>
                  <a:pt x="4763" y="68285"/>
                  <a:pt x="4763" y="0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Freeform 415"/>
          <p:cNvSpPr/>
          <p:nvPr/>
        </p:nvSpPr>
        <p:spPr>
          <a:xfrm rot="16200000">
            <a:off x="597859" y="6560370"/>
            <a:ext cx="20003" cy="282892"/>
          </a:xfrm>
          <a:custGeom>
            <a:avLst/>
            <a:gdLst>
              <a:gd name="connsiteX0" fmla="*/ 7144 w 14288"/>
              <a:gd name="connsiteY0" fmla="*/ 0 h 192881"/>
              <a:gd name="connsiteX1" fmla="*/ 11907 w 14288"/>
              <a:gd name="connsiteY1" fmla="*/ 11906 h 192881"/>
              <a:gd name="connsiteX2" fmla="*/ 14288 w 14288"/>
              <a:gd name="connsiteY2" fmla="*/ 19050 h 192881"/>
              <a:gd name="connsiteX3" fmla="*/ 7144 w 14288"/>
              <a:gd name="connsiteY3" fmla="*/ 57150 h 192881"/>
              <a:gd name="connsiteX4" fmla="*/ 0 w 14288"/>
              <a:gd name="connsiteY4" fmla="*/ 71437 h 192881"/>
              <a:gd name="connsiteX5" fmla="*/ 4763 w 14288"/>
              <a:gd name="connsiteY5" fmla="*/ 100012 h 192881"/>
              <a:gd name="connsiteX6" fmla="*/ 11907 w 14288"/>
              <a:gd name="connsiteY6" fmla="*/ 114300 h 192881"/>
              <a:gd name="connsiteX7" fmla="*/ 11907 w 14288"/>
              <a:gd name="connsiteY7" fmla="*/ 192881 h 19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88" h="192881">
                <a:moveTo>
                  <a:pt x="7144" y="0"/>
                </a:moveTo>
                <a:cubicBezTo>
                  <a:pt x="8732" y="3969"/>
                  <a:pt x="10406" y="7904"/>
                  <a:pt x="11907" y="11906"/>
                </a:cubicBezTo>
                <a:cubicBezTo>
                  <a:pt x="12788" y="14256"/>
                  <a:pt x="14288" y="16540"/>
                  <a:pt x="14288" y="19050"/>
                </a:cubicBezTo>
                <a:cubicBezTo>
                  <a:pt x="14288" y="26176"/>
                  <a:pt x="12617" y="48940"/>
                  <a:pt x="7144" y="57150"/>
                </a:cubicBezTo>
                <a:cubicBezTo>
                  <a:pt x="990" y="66382"/>
                  <a:pt x="3287" y="61579"/>
                  <a:pt x="0" y="71437"/>
                </a:cubicBezTo>
                <a:cubicBezTo>
                  <a:pt x="353" y="73907"/>
                  <a:pt x="3157" y="95729"/>
                  <a:pt x="4763" y="100012"/>
                </a:cubicBezTo>
                <a:cubicBezTo>
                  <a:pt x="7422" y="107104"/>
                  <a:pt x="11685" y="106318"/>
                  <a:pt x="11907" y="114300"/>
                </a:cubicBezTo>
                <a:cubicBezTo>
                  <a:pt x="12635" y="140484"/>
                  <a:pt x="11907" y="166687"/>
                  <a:pt x="11907" y="192881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7" name="Group 416"/>
          <p:cNvGrpSpPr/>
          <p:nvPr/>
        </p:nvGrpSpPr>
        <p:grpSpPr>
          <a:xfrm>
            <a:off x="777478" y="6457516"/>
            <a:ext cx="454203" cy="173404"/>
            <a:chOff x="714867" y="4695790"/>
            <a:chExt cx="309684" cy="123860"/>
          </a:xfrm>
        </p:grpSpPr>
        <p:sp>
          <p:nvSpPr>
            <p:cNvPr id="418" name="Oval 417"/>
            <p:cNvSpPr/>
            <p:nvPr/>
          </p:nvSpPr>
          <p:spPr>
            <a:xfrm rot="16200000">
              <a:off x="900691" y="4695790"/>
              <a:ext cx="123860" cy="12386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Freeform 418"/>
            <p:cNvSpPr/>
            <p:nvPr/>
          </p:nvSpPr>
          <p:spPr>
            <a:xfrm rot="16200000">
              <a:off x="829123" y="4639428"/>
              <a:ext cx="14375" cy="166688"/>
            </a:xfrm>
            <a:custGeom>
              <a:avLst/>
              <a:gdLst>
                <a:gd name="connsiteX0" fmla="*/ 7143 w 14375"/>
                <a:gd name="connsiteY0" fmla="*/ 166688 h 166688"/>
                <a:gd name="connsiteX1" fmla="*/ 9525 w 14375"/>
                <a:gd name="connsiteY1" fmla="*/ 154781 h 166688"/>
                <a:gd name="connsiteX2" fmla="*/ 14287 w 14375"/>
                <a:gd name="connsiteY2" fmla="*/ 140494 h 166688"/>
                <a:gd name="connsiteX3" fmla="*/ 7143 w 14375"/>
                <a:gd name="connsiteY3" fmla="*/ 109538 h 166688"/>
                <a:gd name="connsiteX4" fmla="*/ 0 w 14375"/>
                <a:gd name="connsiteY4" fmla="*/ 95250 h 166688"/>
                <a:gd name="connsiteX5" fmla="*/ 2381 w 14375"/>
                <a:gd name="connsiteY5" fmla="*/ 66675 h 166688"/>
                <a:gd name="connsiteX6" fmla="*/ 4762 w 14375"/>
                <a:gd name="connsiteY6" fmla="*/ 59531 h 166688"/>
                <a:gd name="connsiteX7" fmla="*/ 11906 w 14375"/>
                <a:gd name="connsiteY7" fmla="*/ 57150 h 166688"/>
                <a:gd name="connsiteX8" fmla="*/ 14287 w 14375"/>
                <a:gd name="connsiteY8" fmla="*/ 50006 h 166688"/>
                <a:gd name="connsiteX9" fmla="*/ 9525 w 14375"/>
                <a:gd name="connsiteY9" fmla="*/ 4763 h 166688"/>
                <a:gd name="connsiteX10" fmla="*/ 7143 w 14375"/>
                <a:gd name="connsiteY10" fmla="*/ 0 h 16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375" h="166688">
                  <a:moveTo>
                    <a:pt x="7143" y="166688"/>
                  </a:moveTo>
                  <a:cubicBezTo>
                    <a:pt x="7937" y="162719"/>
                    <a:pt x="8460" y="158686"/>
                    <a:pt x="9525" y="154781"/>
                  </a:cubicBezTo>
                  <a:cubicBezTo>
                    <a:pt x="10846" y="149938"/>
                    <a:pt x="14287" y="140494"/>
                    <a:pt x="14287" y="140494"/>
                  </a:cubicBezTo>
                  <a:cubicBezTo>
                    <a:pt x="13189" y="132805"/>
                    <a:pt x="11899" y="116673"/>
                    <a:pt x="7143" y="109538"/>
                  </a:cubicBezTo>
                  <a:cubicBezTo>
                    <a:pt x="989" y="100305"/>
                    <a:pt x="3286" y="105109"/>
                    <a:pt x="0" y="95250"/>
                  </a:cubicBezTo>
                  <a:cubicBezTo>
                    <a:pt x="794" y="85725"/>
                    <a:pt x="1118" y="76149"/>
                    <a:pt x="2381" y="66675"/>
                  </a:cubicBezTo>
                  <a:cubicBezTo>
                    <a:pt x="2713" y="64187"/>
                    <a:pt x="2987" y="61306"/>
                    <a:pt x="4762" y="59531"/>
                  </a:cubicBezTo>
                  <a:cubicBezTo>
                    <a:pt x="6537" y="57756"/>
                    <a:pt x="9525" y="57944"/>
                    <a:pt x="11906" y="57150"/>
                  </a:cubicBezTo>
                  <a:cubicBezTo>
                    <a:pt x="12700" y="54769"/>
                    <a:pt x="14287" y="52516"/>
                    <a:pt x="14287" y="50006"/>
                  </a:cubicBezTo>
                  <a:cubicBezTo>
                    <a:pt x="14287" y="31991"/>
                    <a:pt x="15429" y="19522"/>
                    <a:pt x="9525" y="4763"/>
                  </a:cubicBezTo>
                  <a:cubicBezTo>
                    <a:pt x="8866" y="3115"/>
                    <a:pt x="7937" y="1588"/>
                    <a:pt x="7143" y="0"/>
                  </a:cubicBezTo>
                </a:path>
              </a:pathLst>
            </a:custGeom>
            <a:solidFill>
              <a:srgbClr val="FFFF00"/>
            </a:solidFill>
            <a:ln w="190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 419"/>
            <p:cNvSpPr/>
            <p:nvPr/>
          </p:nvSpPr>
          <p:spPr>
            <a:xfrm rot="16200000">
              <a:off x="797020" y="4671620"/>
              <a:ext cx="19050" cy="183356"/>
            </a:xfrm>
            <a:custGeom>
              <a:avLst/>
              <a:gdLst>
                <a:gd name="connsiteX0" fmla="*/ 7144 w 19050"/>
                <a:gd name="connsiteY0" fmla="*/ 183356 h 183356"/>
                <a:gd name="connsiteX1" fmla="*/ 11906 w 19050"/>
                <a:gd name="connsiteY1" fmla="*/ 171450 h 183356"/>
                <a:gd name="connsiteX2" fmla="*/ 19050 w 19050"/>
                <a:gd name="connsiteY2" fmla="*/ 157163 h 183356"/>
                <a:gd name="connsiteX3" fmla="*/ 14288 w 19050"/>
                <a:gd name="connsiteY3" fmla="*/ 138113 h 183356"/>
                <a:gd name="connsiteX4" fmla="*/ 4763 w 19050"/>
                <a:gd name="connsiteY4" fmla="*/ 123825 h 183356"/>
                <a:gd name="connsiteX5" fmla="*/ 0 w 19050"/>
                <a:gd name="connsiteY5" fmla="*/ 109538 h 183356"/>
                <a:gd name="connsiteX6" fmla="*/ 2381 w 19050"/>
                <a:gd name="connsiteY6" fmla="*/ 88106 h 183356"/>
                <a:gd name="connsiteX7" fmla="*/ 9525 w 19050"/>
                <a:gd name="connsiteY7" fmla="*/ 64294 h 183356"/>
                <a:gd name="connsiteX8" fmla="*/ 11906 w 19050"/>
                <a:gd name="connsiteY8" fmla="*/ 54769 h 183356"/>
                <a:gd name="connsiteX9" fmla="*/ 4763 w 19050"/>
                <a:gd name="connsiteY9" fmla="*/ 14288 h 183356"/>
                <a:gd name="connsiteX10" fmla="*/ 2381 w 19050"/>
                <a:gd name="connsiteY10" fmla="*/ 7144 h 183356"/>
                <a:gd name="connsiteX11" fmla="*/ 0 w 19050"/>
                <a:gd name="connsiteY11" fmla="*/ 0 h 183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50" h="183356">
                  <a:moveTo>
                    <a:pt x="7144" y="183356"/>
                  </a:moveTo>
                  <a:cubicBezTo>
                    <a:pt x="8731" y="179387"/>
                    <a:pt x="9994" y="175273"/>
                    <a:pt x="11906" y="171450"/>
                  </a:cubicBezTo>
                  <a:cubicBezTo>
                    <a:pt x="21140" y="152983"/>
                    <a:pt x="13065" y="175119"/>
                    <a:pt x="19050" y="157163"/>
                  </a:cubicBezTo>
                  <a:cubicBezTo>
                    <a:pt x="18390" y="153864"/>
                    <a:pt x="16576" y="142232"/>
                    <a:pt x="14288" y="138113"/>
                  </a:cubicBezTo>
                  <a:cubicBezTo>
                    <a:pt x="11508" y="133109"/>
                    <a:pt x="6573" y="129255"/>
                    <a:pt x="4763" y="123825"/>
                  </a:cubicBezTo>
                  <a:lnTo>
                    <a:pt x="0" y="109538"/>
                  </a:lnTo>
                  <a:cubicBezTo>
                    <a:pt x="794" y="102394"/>
                    <a:pt x="1288" y="95210"/>
                    <a:pt x="2381" y="88106"/>
                  </a:cubicBezTo>
                  <a:cubicBezTo>
                    <a:pt x="3891" y="78290"/>
                    <a:pt x="6933" y="74662"/>
                    <a:pt x="9525" y="64294"/>
                  </a:cubicBezTo>
                  <a:lnTo>
                    <a:pt x="11906" y="54769"/>
                  </a:lnTo>
                  <a:cubicBezTo>
                    <a:pt x="9071" y="23582"/>
                    <a:pt x="12297" y="36889"/>
                    <a:pt x="4763" y="14288"/>
                  </a:cubicBezTo>
                  <a:lnTo>
                    <a:pt x="2381" y="7144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190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1" name="Oval 420"/>
          <p:cNvSpPr/>
          <p:nvPr/>
        </p:nvSpPr>
        <p:spPr>
          <a:xfrm rot="16200000">
            <a:off x="1054148" y="6602205"/>
            <a:ext cx="173404" cy="1816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22" name="Object 4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290923"/>
              </p:ext>
            </p:extLst>
          </p:nvPr>
        </p:nvGraphicFramePr>
        <p:xfrm>
          <a:off x="334141" y="6467479"/>
          <a:ext cx="507577" cy="14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0" name="CS ChemDraw Drawing" r:id="rId17" imgW="3495490" imgH="1029937" progId="ChemDraw.Document.6.0">
                  <p:embed/>
                </p:oleObj>
              </mc:Choice>
              <mc:Fallback>
                <p:oleObj name="CS ChemDraw Drawing" r:id="rId17" imgW="3495490" imgH="102993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34141" y="6467479"/>
                        <a:ext cx="507577" cy="144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84" name="Picture 1096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432565" y="5287224"/>
            <a:ext cx="599682" cy="1202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3" name="Straight Arrow Connector 72"/>
          <p:cNvCxnSpPr/>
          <p:nvPr/>
        </p:nvCxnSpPr>
        <p:spPr>
          <a:xfrm flipH="1">
            <a:off x="1202028" y="4867633"/>
            <a:ext cx="1128919" cy="124221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9238" idx="4"/>
          </p:cNvCxnSpPr>
          <p:nvPr/>
        </p:nvCxnSpPr>
        <p:spPr>
          <a:xfrm flipH="1">
            <a:off x="1231681" y="5196427"/>
            <a:ext cx="1099266" cy="1583311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9" name="Group 238"/>
          <p:cNvGrpSpPr/>
          <p:nvPr/>
        </p:nvGrpSpPr>
        <p:grpSpPr>
          <a:xfrm>
            <a:off x="6939882" y="659436"/>
            <a:ext cx="530610" cy="369881"/>
            <a:chOff x="6901586" y="9098774"/>
            <a:chExt cx="399393" cy="278412"/>
          </a:xfrm>
        </p:grpSpPr>
        <p:sp>
          <p:nvSpPr>
            <p:cNvPr id="241" name="Oval 240"/>
            <p:cNvSpPr/>
            <p:nvPr/>
          </p:nvSpPr>
          <p:spPr>
            <a:xfrm>
              <a:off x="7026740" y="9213122"/>
              <a:ext cx="164064" cy="164064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7003880" y="9271346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6947922" y="927068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6901586" y="9270032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7116164" y="9155183"/>
              <a:ext cx="118184" cy="94211"/>
            </a:xfrm>
            <a:custGeom>
              <a:avLst/>
              <a:gdLst>
                <a:gd name="connsiteX0" fmla="*/ 715 w 118184"/>
                <a:gd name="connsiteY0" fmla="*/ 66501 h 94211"/>
                <a:gd name="connsiteX1" fmla="*/ 17340 w 118184"/>
                <a:gd name="connsiteY1" fmla="*/ 0 h 94211"/>
                <a:gd name="connsiteX2" fmla="*/ 117093 w 118184"/>
                <a:gd name="connsiteY2" fmla="*/ 66501 h 94211"/>
                <a:gd name="connsiteX3" fmla="*/ 61675 w 118184"/>
                <a:gd name="connsiteY3" fmla="*/ 94211 h 94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84" h="94211">
                  <a:moveTo>
                    <a:pt x="715" y="66501"/>
                  </a:moveTo>
                  <a:cubicBezTo>
                    <a:pt x="-671" y="33250"/>
                    <a:pt x="-2056" y="0"/>
                    <a:pt x="17340" y="0"/>
                  </a:cubicBezTo>
                  <a:cubicBezTo>
                    <a:pt x="36736" y="0"/>
                    <a:pt x="109704" y="50799"/>
                    <a:pt x="117093" y="66501"/>
                  </a:cubicBezTo>
                  <a:cubicBezTo>
                    <a:pt x="124482" y="82203"/>
                    <a:pt x="93078" y="88207"/>
                    <a:pt x="61675" y="94211"/>
                  </a:cubicBezTo>
                </a:path>
              </a:pathLst>
            </a:cu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6" name="TextBox 245"/>
            <p:cNvSpPr txBox="1"/>
            <p:nvPr/>
          </p:nvSpPr>
          <p:spPr>
            <a:xfrm rot="1281945">
              <a:off x="7090791" y="9098774"/>
              <a:ext cx="210188" cy="138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S-S</a:t>
              </a:r>
              <a:endParaRPr lang="en-US" sz="600" dirty="0"/>
            </a:p>
          </p:txBody>
        </p:sp>
      </p:grpSp>
      <p:grpSp>
        <p:nvGrpSpPr>
          <p:cNvPr id="247" name="Group 246"/>
          <p:cNvGrpSpPr/>
          <p:nvPr/>
        </p:nvGrpSpPr>
        <p:grpSpPr>
          <a:xfrm rot="1891440">
            <a:off x="8178717" y="827230"/>
            <a:ext cx="155565" cy="241726"/>
            <a:chOff x="5506255" y="6240572"/>
            <a:chExt cx="155565" cy="241726"/>
          </a:xfrm>
        </p:grpSpPr>
        <p:sp>
          <p:nvSpPr>
            <p:cNvPr id="248" name="Oval 247"/>
            <p:cNvSpPr/>
            <p:nvPr/>
          </p:nvSpPr>
          <p:spPr>
            <a:xfrm rot="14880538">
              <a:off x="5586346" y="6399443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/>
            <p:cNvSpPr/>
            <p:nvPr/>
          </p:nvSpPr>
          <p:spPr>
            <a:xfrm rot="14880538">
              <a:off x="5616101" y="643657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an 249"/>
            <p:cNvSpPr/>
            <p:nvPr/>
          </p:nvSpPr>
          <p:spPr>
            <a:xfrm rot="19609736">
              <a:off x="5506255" y="6240572"/>
              <a:ext cx="91252" cy="178707"/>
            </a:xfrm>
            <a:prstGeom prst="ca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740353" y="995049"/>
            <a:ext cx="9605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/>
              <a:t>nonmembrane</a:t>
            </a:r>
            <a:endParaRPr lang="en-US" sz="1000" dirty="0" smtClean="0"/>
          </a:p>
          <a:p>
            <a:pPr algn="ctr"/>
            <a:r>
              <a:rPr lang="en-US" sz="1000" dirty="0" smtClean="0"/>
              <a:t>protein</a:t>
            </a:r>
            <a:endParaRPr lang="en-US" sz="1000" dirty="0"/>
          </a:p>
        </p:txBody>
      </p:sp>
      <p:sp>
        <p:nvSpPr>
          <p:cNvPr id="251" name="TextBox 250"/>
          <p:cNvSpPr txBox="1"/>
          <p:nvPr/>
        </p:nvSpPr>
        <p:spPr>
          <a:xfrm>
            <a:off x="6908799" y="1024830"/>
            <a:ext cx="636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secreted</a:t>
            </a:r>
          </a:p>
          <a:p>
            <a:pPr algn="ctr"/>
            <a:r>
              <a:rPr lang="en-US" sz="1000" dirty="0" smtClean="0"/>
              <a:t>protein</a:t>
            </a:r>
            <a:endParaRPr lang="en-US" sz="1000" dirty="0"/>
          </a:p>
        </p:txBody>
      </p:sp>
      <p:sp>
        <p:nvSpPr>
          <p:cNvPr id="259" name="TextBox 258"/>
          <p:cNvSpPr txBox="1"/>
          <p:nvPr/>
        </p:nvSpPr>
        <p:spPr>
          <a:xfrm>
            <a:off x="7872805" y="1013136"/>
            <a:ext cx="7585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membrane</a:t>
            </a:r>
          </a:p>
          <a:p>
            <a:pPr algn="ctr"/>
            <a:r>
              <a:rPr lang="en-US" sz="1000" dirty="0" smtClean="0"/>
              <a:t>protein</a:t>
            </a:r>
            <a:endParaRPr lang="en-US" sz="1000" dirty="0"/>
          </a:p>
        </p:txBody>
      </p:sp>
      <p:sp>
        <p:nvSpPr>
          <p:cNvPr id="3" name="Rectangle 2"/>
          <p:cNvSpPr/>
          <p:nvPr/>
        </p:nvSpPr>
        <p:spPr>
          <a:xfrm>
            <a:off x="5749719" y="614914"/>
            <a:ext cx="2862391" cy="85465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27497" y="9729787"/>
            <a:ext cx="277479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Protein Synthesis</a:t>
            </a:r>
          </a:p>
          <a:p>
            <a:pPr algn="ctr"/>
            <a:r>
              <a:rPr lang="en-US" dirty="0" smtClean="0"/>
              <a:t>on Ribosomes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77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 animBg="1"/>
      <p:bldP spid="23" grpId="0"/>
      <p:bldP spid="322" grpId="0" animBg="1"/>
      <p:bldP spid="323" grpId="0" animBg="1"/>
      <p:bldP spid="324" grpId="0" animBg="1"/>
      <p:bldP spid="325" grpId="0" animBg="1"/>
      <p:bldP spid="326" grpId="0" animBg="1"/>
      <p:bldP spid="327" grpId="0" animBg="1"/>
      <p:bldP spid="328" grpId="0" animBg="1"/>
      <p:bldP spid="337" grpId="0" animBg="1"/>
      <p:bldP spid="338" grpId="0" animBg="1"/>
      <p:bldP spid="339" grpId="0" animBg="1"/>
      <p:bldP spid="9231" grpId="0" animBg="1"/>
      <p:bldP spid="363" grpId="0" animBg="1"/>
      <p:bldP spid="365" grpId="0" animBg="1"/>
      <p:bldP spid="366" grpId="0" animBg="1"/>
      <p:bldP spid="371" grpId="0" animBg="1"/>
      <p:bldP spid="3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90" y="1897572"/>
            <a:ext cx="677545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4" name="Straight Connector 103"/>
          <p:cNvCxnSpPr/>
          <p:nvPr/>
        </p:nvCxnSpPr>
        <p:spPr>
          <a:xfrm>
            <a:off x="4334912" y="2520428"/>
            <a:ext cx="513871" cy="47329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3027248" y="2222934"/>
            <a:ext cx="1393395" cy="3939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400" dirty="0">
                <a:hlinkClick r:id="rId4"/>
              </a:rPr>
              <a:t>mitochondrio</a:t>
            </a:r>
            <a:r>
              <a:rPr lang="en-US" sz="1600" dirty="0">
                <a:hlinkClick r:id="rId4"/>
              </a:rPr>
              <a:t>n</a:t>
            </a:r>
            <a:endParaRPr lang="en-US" sz="1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2784263" y="2877563"/>
            <a:ext cx="1043234" cy="578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pPr algn="ctr"/>
            <a:r>
              <a:rPr lang="en-US" sz="1400" dirty="0">
                <a:hlinkClick r:id="rId5"/>
              </a:rPr>
              <a:t>cytoplasm</a:t>
            </a:r>
            <a:endParaRPr lang="en-US" sz="1400" dirty="0"/>
          </a:p>
          <a:p>
            <a:pPr algn="ctr"/>
            <a:r>
              <a:rPr lang="en-US" sz="1400" dirty="0">
                <a:hlinkClick r:id="rId6"/>
              </a:rPr>
              <a:t>cytosol</a:t>
            </a:r>
            <a:endParaRPr lang="en-US" sz="1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6057375" y="2031299"/>
            <a:ext cx="986360" cy="363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400" dirty="0">
                <a:hlinkClick r:id="rId7"/>
              </a:rPr>
              <a:t>ribosome</a:t>
            </a:r>
            <a:endParaRPr lang="en-US" sz="1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7091021" y="1934350"/>
            <a:ext cx="1181879" cy="794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46304" tIns="73152" rIns="146304" bIns="73152" rtlCol="0">
            <a:spAutoFit/>
          </a:bodyPr>
          <a:lstStyle/>
          <a:p>
            <a:pPr algn="ctr"/>
            <a:r>
              <a:rPr lang="en-US" sz="1400" dirty="0"/>
              <a:t>Rough </a:t>
            </a:r>
            <a:r>
              <a:rPr lang="en-US" sz="1400" dirty="0" err="1">
                <a:hlinkClick r:id="rId8"/>
              </a:rPr>
              <a:t>endo</a:t>
            </a:r>
            <a:r>
              <a:rPr lang="en-US" sz="1400" dirty="0">
                <a:hlinkClick r:id="rId8"/>
              </a:rPr>
              <a:t>. reticulum</a:t>
            </a:r>
            <a:endParaRPr lang="en-US" sz="1400" dirty="0"/>
          </a:p>
        </p:txBody>
      </p:sp>
      <p:sp>
        <p:nvSpPr>
          <p:cNvPr id="112" name="TextBox 111"/>
          <p:cNvSpPr txBox="1"/>
          <p:nvPr/>
        </p:nvSpPr>
        <p:spPr>
          <a:xfrm>
            <a:off x="7287018" y="2734760"/>
            <a:ext cx="1383456" cy="363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400" dirty="0">
                <a:hlinkClick r:id="rId9"/>
              </a:rPr>
              <a:t>cell membrane</a:t>
            </a:r>
            <a:endParaRPr lang="en-US" sz="1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7659197" y="5098590"/>
            <a:ext cx="1148263" cy="363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400" dirty="0">
                <a:hlinkClick r:id="rId10"/>
              </a:rPr>
              <a:t>peroxisome</a:t>
            </a:r>
            <a:endParaRPr lang="en-US" sz="1400" dirty="0"/>
          </a:p>
        </p:txBody>
      </p:sp>
      <p:sp>
        <p:nvSpPr>
          <p:cNvPr id="114" name="TextBox 113"/>
          <p:cNvSpPr txBox="1"/>
          <p:nvPr/>
        </p:nvSpPr>
        <p:spPr>
          <a:xfrm>
            <a:off x="6625380" y="7272803"/>
            <a:ext cx="1325235" cy="363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400" dirty="0">
                <a:hlinkClick r:id="rId11"/>
              </a:rPr>
              <a:t>Golgi complex</a:t>
            </a:r>
            <a:endParaRPr lang="en-US" sz="1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1461110" y="6229708"/>
            <a:ext cx="1222001" cy="794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pPr algn="ctr"/>
            <a:r>
              <a:rPr lang="en-US" sz="1400" dirty="0"/>
              <a:t>smooth</a:t>
            </a:r>
          </a:p>
          <a:p>
            <a:pPr algn="ctr"/>
            <a:r>
              <a:rPr lang="en-US" sz="1400" dirty="0">
                <a:hlinkClick r:id="rId8"/>
              </a:rPr>
              <a:t>endoplasmic</a:t>
            </a:r>
          </a:p>
          <a:p>
            <a:pPr algn="ctr"/>
            <a:r>
              <a:rPr lang="en-US" sz="1400" dirty="0">
                <a:hlinkClick r:id="rId8"/>
              </a:rPr>
              <a:t>reticulum</a:t>
            </a:r>
            <a:endParaRPr lang="en-US" sz="1400" dirty="0"/>
          </a:p>
        </p:txBody>
      </p:sp>
      <p:sp>
        <p:nvSpPr>
          <p:cNvPr id="117" name="TextBox 116"/>
          <p:cNvSpPr txBox="1"/>
          <p:nvPr/>
        </p:nvSpPr>
        <p:spPr>
          <a:xfrm>
            <a:off x="1653820" y="4114548"/>
            <a:ext cx="979884" cy="363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400" dirty="0">
                <a:hlinkClick r:id="rId12"/>
              </a:rPr>
              <a:t>lysosome</a:t>
            </a:r>
            <a:endParaRPr lang="en-US" sz="1400" dirty="0"/>
          </a:p>
        </p:txBody>
      </p:sp>
      <p:sp>
        <p:nvSpPr>
          <p:cNvPr id="127" name="TextBox 126"/>
          <p:cNvSpPr txBox="1"/>
          <p:nvPr/>
        </p:nvSpPr>
        <p:spPr>
          <a:xfrm>
            <a:off x="8085627" y="4596215"/>
            <a:ext cx="1114921" cy="3477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146304" tIns="73152" rIns="146304" bIns="73152" rtlCol="0">
            <a:spAutoFit/>
          </a:bodyPr>
          <a:lstStyle/>
          <a:p>
            <a:r>
              <a:rPr lang="en-US" sz="1300" dirty="0" smtClean="0">
                <a:hlinkClick r:id="rId13"/>
              </a:rPr>
              <a:t>proteasome</a:t>
            </a:r>
            <a:endParaRPr lang="en-US" sz="1300" dirty="0"/>
          </a:p>
        </p:txBody>
      </p:sp>
      <p:sp>
        <p:nvSpPr>
          <p:cNvPr id="132" name="TextBox 131"/>
          <p:cNvSpPr txBox="1"/>
          <p:nvPr/>
        </p:nvSpPr>
        <p:spPr>
          <a:xfrm>
            <a:off x="6670771" y="8529"/>
            <a:ext cx="1873590" cy="886397"/>
          </a:xfrm>
          <a:prstGeom prst="rect">
            <a:avLst/>
          </a:prstGeom>
          <a:noFill/>
        </p:spPr>
        <p:txBody>
          <a:bodyPr wrap="none" lIns="146304" tIns="73152" rIns="146304" bIns="73152" rtlCol="0">
            <a:spAutoFit/>
          </a:bodyPr>
          <a:lstStyle/>
          <a:p>
            <a:pPr algn="ctr"/>
            <a:r>
              <a:rPr lang="en-US" dirty="0" smtClean="0"/>
              <a:t>PROTEINS </a:t>
            </a:r>
            <a:br>
              <a:rPr lang="en-US" dirty="0" smtClean="0"/>
            </a:br>
            <a:endParaRPr lang="en-US" sz="1900" dirty="0"/>
          </a:p>
        </p:txBody>
      </p:sp>
      <p:sp>
        <p:nvSpPr>
          <p:cNvPr id="152" name="Oval 151"/>
          <p:cNvSpPr/>
          <p:nvPr/>
        </p:nvSpPr>
        <p:spPr>
          <a:xfrm rot="16200000">
            <a:off x="1033423" y="4999368"/>
            <a:ext cx="173404" cy="1816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 rot="16200000">
            <a:off x="1033423" y="5121177"/>
            <a:ext cx="173404" cy="1816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 rot="16200000">
            <a:off x="279095" y="4999368"/>
            <a:ext cx="173404" cy="1816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 rot="16200000">
            <a:off x="279095" y="5121177"/>
            <a:ext cx="173404" cy="1816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 rot="16200000">
            <a:off x="282357" y="5402385"/>
            <a:ext cx="173404" cy="1816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 rot="16200000">
            <a:off x="596732" y="4883854"/>
            <a:ext cx="26670" cy="328294"/>
          </a:xfrm>
          <a:custGeom>
            <a:avLst/>
            <a:gdLst>
              <a:gd name="connsiteX0" fmla="*/ 14287 w 19050"/>
              <a:gd name="connsiteY0" fmla="*/ 0 h 223837"/>
              <a:gd name="connsiteX1" fmla="*/ 16669 w 19050"/>
              <a:gd name="connsiteY1" fmla="*/ 21431 h 223837"/>
              <a:gd name="connsiteX2" fmla="*/ 9525 w 19050"/>
              <a:gd name="connsiteY2" fmla="*/ 57150 h 223837"/>
              <a:gd name="connsiteX3" fmla="*/ 2381 w 19050"/>
              <a:gd name="connsiteY3" fmla="*/ 78581 h 223837"/>
              <a:gd name="connsiteX4" fmla="*/ 0 w 19050"/>
              <a:gd name="connsiteY4" fmla="*/ 85725 h 223837"/>
              <a:gd name="connsiteX5" fmla="*/ 2381 w 19050"/>
              <a:gd name="connsiteY5" fmla="*/ 109537 h 223837"/>
              <a:gd name="connsiteX6" fmla="*/ 11906 w 19050"/>
              <a:gd name="connsiteY6" fmla="*/ 130969 h 223837"/>
              <a:gd name="connsiteX7" fmla="*/ 19050 w 19050"/>
              <a:gd name="connsiteY7" fmla="*/ 145256 h 223837"/>
              <a:gd name="connsiteX8" fmla="*/ 16669 w 19050"/>
              <a:gd name="connsiteY8" fmla="*/ 200025 h 223837"/>
              <a:gd name="connsiteX9" fmla="*/ 14287 w 19050"/>
              <a:gd name="connsiteY9" fmla="*/ 209550 h 223837"/>
              <a:gd name="connsiteX10" fmla="*/ 11906 w 19050"/>
              <a:gd name="connsiteY10" fmla="*/ 223837 h 223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" h="223837">
                <a:moveTo>
                  <a:pt x="14287" y="0"/>
                </a:moveTo>
                <a:cubicBezTo>
                  <a:pt x="15081" y="7144"/>
                  <a:pt x="16669" y="14243"/>
                  <a:pt x="16669" y="21431"/>
                </a:cubicBezTo>
                <a:cubicBezTo>
                  <a:pt x="16669" y="39041"/>
                  <a:pt x="14509" y="42197"/>
                  <a:pt x="9525" y="57150"/>
                </a:cubicBezTo>
                <a:lnTo>
                  <a:pt x="2381" y="78581"/>
                </a:lnTo>
                <a:lnTo>
                  <a:pt x="0" y="85725"/>
                </a:lnTo>
                <a:cubicBezTo>
                  <a:pt x="794" y="93662"/>
                  <a:pt x="911" y="101697"/>
                  <a:pt x="2381" y="109537"/>
                </a:cubicBezTo>
                <a:cubicBezTo>
                  <a:pt x="6067" y="129193"/>
                  <a:pt x="5490" y="118135"/>
                  <a:pt x="11906" y="130969"/>
                </a:cubicBezTo>
                <a:cubicBezTo>
                  <a:pt x="21760" y="150678"/>
                  <a:pt x="5405" y="124790"/>
                  <a:pt x="19050" y="145256"/>
                </a:cubicBezTo>
                <a:cubicBezTo>
                  <a:pt x="18256" y="163512"/>
                  <a:pt x="18019" y="181801"/>
                  <a:pt x="16669" y="200025"/>
                </a:cubicBezTo>
                <a:cubicBezTo>
                  <a:pt x="16427" y="203289"/>
                  <a:pt x="14997" y="206355"/>
                  <a:pt x="14287" y="209550"/>
                </a:cubicBezTo>
                <a:cubicBezTo>
                  <a:pt x="11750" y="220964"/>
                  <a:pt x="11906" y="217658"/>
                  <a:pt x="11906" y="223837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 rot="16200000">
            <a:off x="560061" y="4980849"/>
            <a:ext cx="26670" cy="240984"/>
          </a:xfrm>
          <a:custGeom>
            <a:avLst/>
            <a:gdLst>
              <a:gd name="connsiteX0" fmla="*/ 14287 w 19050"/>
              <a:gd name="connsiteY0" fmla="*/ 0 h 164307"/>
              <a:gd name="connsiteX1" fmla="*/ 19050 w 19050"/>
              <a:gd name="connsiteY1" fmla="*/ 11907 h 164307"/>
              <a:gd name="connsiteX2" fmla="*/ 14287 w 19050"/>
              <a:gd name="connsiteY2" fmla="*/ 26194 h 164307"/>
              <a:gd name="connsiteX3" fmla="*/ 9525 w 19050"/>
              <a:gd name="connsiteY3" fmla="*/ 40482 h 164307"/>
              <a:gd name="connsiteX4" fmla="*/ 7144 w 19050"/>
              <a:gd name="connsiteY4" fmla="*/ 47625 h 164307"/>
              <a:gd name="connsiteX5" fmla="*/ 2381 w 19050"/>
              <a:gd name="connsiteY5" fmla="*/ 54769 h 164307"/>
              <a:gd name="connsiteX6" fmla="*/ 0 w 19050"/>
              <a:gd name="connsiteY6" fmla="*/ 61913 h 164307"/>
              <a:gd name="connsiteX7" fmla="*/ 2381 w 19050"/>
              <a:gd name="connsiteY7" fmla="*/ 90488 h 164307"/>
              <a:gd name="connsiteX8" fmla="*/ 4762 w 19050"/>
              <a:gd name="connsiteY8" fmla="*/ 97632 h 164307"/>
              <a:gd name="connsiteX9" fmla="*/ 7144 w 19050"/>
              <a:gd name="connsiteY9" fmla="*/ 107157 h 164307"/>
              <a:gd name="connsiteX10" fmla="*/ 11906 w 19050"/>
              <a:gd name="connsiteY10" fmla="*/ 121444 h 164307"/>
              <a:gd name="connsiteX11" fmla="*/ 14287 w 19050"/>
              <a:gd name="connsiteY11" fmla="*/ 128588 h 164307"/>
              <a:gd name="connsiteX12" fmla="*/ 11906 w 19050"/>
              <a:gd name="connsiteY12" fmla="*/ 164307 h 16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050" h="164307">
                <a:moveTo>
                  <a:pt x="14287" y="0"/>
                </a:moveTo>
                <a:cubicBezTo>
                  <a:pt x="15875" y="3969"/>
                  <a:pt x="19050" y="7632"/>
                  <a:pt x="19050" y="11907"/>
                </a:cubicBezTo>
                <a:cubicBezTo>
                  <a:pt x="19050" y="16927"/>
                  <a:pt x="15875" y="21432"/>
                  <a:pt x="14287" y="26194"/>
                </a:cubicBezTo>
                <a:lnTo>
                  <a:pt x="9525" y="40482"/>
                </a:lnTo>
                <a:cubicBezTo>
                  <a:pt x="8731" y="42863"/>
                  <a:pt x="8536" y="45537"/>
                  <a:pt x="7144" y="47625"/>
                </a:cubicBezTo>
                <a:lnTo>
                  <a:pt x="2381" y="54769"/>
                </a:lnTo>
                <a:cubicBezTo>
                  <a:pt x="1587" y="57150"/>
                  <a:pt x="0" y="59403"/>
                  <a:pt x="0" y="61913"/>
                </a:cubicBezTo>
                <a:cubicBezTo>
                  <a:pt x="0" y="71471"/>
                  <a:pt x="1118" y="81014"/>
                  <a:pt x="2381" y="90488"/>
                </a:cubicBezTo>
                <a:cubicBezTo>
                  <a:pt x="2713" y="92976"/>
                  <a:pt x="4072" y="95218"/>
                  <a:pt x="4762" y="97632"/>
                </a:cubicBezTo>
                <a:cubicBezTo>
                  <a:pt x="5661" y="100779"/>
                  <a:pt x="6204" y="104022"/>
                  <a:pt x="7144" y="107157"/>
                </a:cubicBezTo>
                <a:cubicBezTo>
                  <a:pt x="8587" y="111965"/>
                  <a:pt x="10319" y="116682"/>
                  <a:pt x="11906" y="121444"/>
                </a:cubicBezTo>
                <a:lnTo>
                  <a:pt x="14287" y="128588"/>
                </a:lnTo>
                <a:cubicBezTo>
                  <a:pt x="11784" y="161127"/>
                  <a:pt x="11906" y="149195"/>
                  <a:pt x="11906" y="164307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 rot="16200000">
            <a:off x="563553" y="5047208"/>
            <a:ext cx="26670" cy="254952"/>
          </a:xfrm>
          <a:custGeom>
            <a:avLst/>
            <a:gdLst>
              <a:gd name="connsiteX0" fmla="*/ 19050 w 19050"/>
              <a:gd name="connsiteY0" fmla="*/ 0 h 173831"/>
              <a:gd name="connsiteX1" fmla="*/ 14288 w 19050"/>
              <a:gd name="connsiteY1" fmla="*/ 40481 h 173831"/>
              <a:gd name="connsiteX2" fmla="*/ 9525 w 19050"/>
              <a:gd name="connsiteY2" fmla="*/ 54769 h 173831"/>
              <a:gd name="connsiteX3" fmla="*/ 7144 w 19050"/>
              <a:gd name="connsiteY3" fmla="*/ 61913 h 173831"/>
              <a:gd name="connsiteX4" fmla="*/ 0 w 19050"/>
              <a:gd name="connsiteY4" fmla="*/ 76200 h 173831"/>
              <a:gd name="connsiteX5" fmla="*/ 2382 w 19050"/>
              <a:gd name="connsiteY5" fmla="*/ 92869 h 173831"/>
              <a:gd name="connsiteX6" fmla="*/ 4763 w 19050"/>
              <a:gd name="connsiteY6" fmla="*/ 100013 h 173831"/>
              <a:gd name="connsiteX7" fmla="*/ 11907 w 19050"/>
              <a:gd name="connsiteY7" fmla="*/ 104775 h 173831"/>
              <a:gd name="connsiteX8" fmla="*/ 16669 w 19050"/>
              <a:gd name="connsiteY8" fmla="*/ 119063 h 173831"/>
              <a:gd name="connsiteX9" fmla="*/ 19050 w 19050"/>
              <a:gd name="connsiteY9" fmla="*/ 126206 h 173831"/>
              <a:gd name="connsiteX10" fmla="*/ 16669 w 19050"/>
              <a:gd name="connsiteY10" fmla="*/ 173831 h 17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" h="173831">
                <a:moveTo>
                  <a:pt x="19050" y="0"/>
                </a:moveTo>
                <a:cubicBezTo>
                  <a:pt x="18790" y="2342"/>
                  <a:pt x="15043" y="36958"/>
                  <a:pt x="14288" y="40481"/>
                </a:cubicBezTo>
                <a:cubicBezTo>
                  <a:pt x="13236" y="45390"/>
                  <a:pt x="11113" y="50006"/>
                  <a:pt x="9525" y="54769"/>
                </a:cubicBezTo>
                <a:cubicBezTo>
                  <a:pt x="8731" y="57150"/>
                  <a:pt x="8536" y="59824"/>
                  <a:pt x="7144" y="61913"/>
                </a:cubicBezTo>
                <a:cubicBezTo>
                  <a:pt x="990" y="71145"/>
                  <a:pt x="3287" y="66341"/>
                  <a:pt x="0" y="76200"/>
                </a:cubicBezTo>
                <a:cubicBezTo>
                  <a:pt x="794" y="81756"/>
                  <a:pt x="1281" y="87365"/>
                  <a:pt x="2382" y="92869"/>
                </a:cubicBezTo>
                <a:cubicBezTo>
                  <a:pt x="2874" y="95330"/>
                  <a:pt x="3195" y="98053"/>
                  <a:pt x="4763" y="100013"/>
                </a:cubicBezTo>
                <a:cubicBezTo>
                  <a:pt x="6551" y="102248"/>
                  <a:pt x="9526" y="103188"/>
                  <a:pt x="11907" y="104775"/>
                </a:cubicBezTo>
                <a:lnTo>
                  <a:pt x="16669" y="119063"/>
                </a:lnTo>
                <a:lnTo>
                  <a:pt x="19050" y="126206"/>
                </a:lnTo>
                <a:cubicBezTo>
                  <a:pt x="16471" y="167475"/>
                  <a:pt x="16669" y="151581"/>
                  <a:pt x="16669" y="173831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 rot="16200000">
            <a:off x="607210" y="5070702"/>
            <a:ext cx="26670" cy="321310"/>
          </a:xfrm>
          <a:custGeom>
            <a:avLst/>
            <a:gdLst>
              <a:gd name="connsiteX0" fmla="*/ 11906 w 19050"/>
              <a:gd name="connsiteY0" fmla="*/ 0 h 219075"/>
              <a:gd name="connsiteX1" fmla="*/ 11906 w 19050"/>
              <a:gd name="connsiteY1" fmla="*/ 71437 h 219075"/>
              <a:gd name="connsiteX2" fmla="*/ 7144 w 19050"/>
              <a:gd name="connsiteY2" fmla="*/ 85725 h 219075"/>
              <a:gd name="connsiteX3" fmla="*/ 4763 w 19050"/>
              <a:gd name="connsiteY3" fmla="*/ 92869 h 219075"/>
              <a:gd name="connsiteX4" fmla="*/ 0 w 19050"/>
              <a:gd name="connsiteY4" fmla="*/ 100012 h 219075"/>
              <a:gd name="connsiteX5" fmla="*/ 7144 w 19050"/>
              <a:gd name="connsiteY5" fmla="*/ 126206 h 219075"/>
              <a:gd name="connsiteX6" fmla="*/ 11906 w 19050"/>
              <a:gd name="connsiteY6" fmla="*/ 133350 h 219075"/>
              <a:gd name="connsiteX7" fmla="*/ 19050 w 19050"/>
              <a:gd name="connsiteY7" fmla="*/ 157162 h 219075"/>
              <a:gd name="connsiteX8" fmla="*/ 16669 w 19050"/>
              <a:gd name="connsiteY8" fmla="*/ 180975 h 219075"/>
              <a:gd name="connsiteX9" fmla="*/ 14288 w 19050"/>
              <a:gd name="connsiteY9" fmla="*/ 192881 h 219075"/>
              <a:gd name="connsiteX10" fmla="*/ 14288 w 19050"/>
              <a:gd name="connsiteY10" fmla="*/ 219075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" h="219075">
                <a:moveTo>
                  <a:pt x="11906" y="0"/>
                </a:moveTo>
                <a:cubicBezTo>
                  <a:pt x="13482" y="28366"/>
                  <a:pt x="16369" y="44659"/>
                  <a:pt x="11906" y="71437"/>
                </a:cubicBezTo>
                <a:cubicBezTo>
                  <a:pt x="11081" y="76389"/>
                  <a:pt x="8731" y="80962"/>
                  <a:pt x="7144" y="85725"/>
                </a:cubicBezTo>
                <a:cubicBezTo>
                  <a:pt x="6350" y="88106"/>
                  <a:pt x="6156" y="90781"/>
                  <a:pt x="4763" y="92869"/>
                </a:cubicBezTo>
                <a:lnTo>
                  <a:pt x="0" y="100012"/>
                </a:lnTo>
                <a:cubicBezTo>
                  <a:pt x="1278" y="106405"/>
                  <a:pt x="3689" y="121023"/>
                  <a:pt x="7144" y="126206"/>
                </a:cubicBezTo>
                <a:cubicBezTo>
                  <a:pt x="8731" y="128587"/>
                  <a:pt x="10744" y="130735"/>
                  <a:pt x="11906" y="133350"/>
                </a:cubicBezTo>
                <a:cubicBezTo>
                  <a:pt x="15221" y="140809"/>
                  <a:pt x="17070" y="149242"/>
                  <a:pt x="19050" y="157162"/>
                </a:cubicBezTo>
                <a:cubicBezTo>
                  <a:pt x="18256" y="165100"/>
                  <a:pt x="17723" y="173068"/>
                  <a:pt x="16669" y="180975"/>
                </a:cubicBezTo>
                <a:cubicBezTo>
                  <a:pt x="16134" y="184987"/>
                  <a:pt x="14540" y="188842"/>
                  <a:pt x="14288" y="192881"/>
                </a:cubicBezTo>
                <a:cubicBezTo>
                  <a:pt x="13743" y="201595"/>
                  <a:pt x="14288" y="210344"/>
                  <a:pt x="14288" y="219075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 rot="16200000">
            <a:off x="573801" y="5333448"/>
            <a:ext cx="26670" cy="247968"/>
          </a:xfrm>
          <a:custGeom>
            <a:avLst/>
            <a:gdLst>
              <a:gd name="connsiteX0" fmla="*/ 9525 w 19050"/>
              <a:gd name="connsiteY0" fmla="*/ 0 h 169069"/>
              <a:gd name="connsiteX1" fmla="*/ 14288 w 19050"/>
              <a:gd name="connsiteY1" fmla="*/ 11906 h 169069"/>
              <a:gd name="connsiteX2" fmla="*/ 19050 w 19050"/>
              <a:gd name="connsiteY2" fmla="*/ 26194 h 169069"/>
              <a:gd name="connsiteX3" fmla="*/ 14288 w 19050"/>
              <a:gd name="connsiteY3" fmla="*/ 47625 h 169069"/>
              <a:gd name="connsiteX4" fmla="*/ 9525 w 19050"/>
              <a:gd name="connsiteY4" fmla="*/ 61912 h 169069"/>
              <a:gd name="connsiteX5" fmla="*/ 4763 w 19050"/>
              <a:gd name="connsiteY5" fmla="*/ 69056 h 169069"/>
              <a:gd name="connsiteX6" fmla="*/ 0 w 19050"/>
              <a:gd name="connsiteY6" fmla="*/ 83344 h 169069"/>
              <a:gd name="connsiteX7" fmla="*/ 4763 w 19050"/>
              <a:gd name="connsiteY7" fmla="*/ 102394 h 169069"/>
              <a:gd name="connsiteX8" fmla="*/ 14288 w 19050"/>
              <a:gd name="connsiteY8" fmla="*/ 116681 h 169069"/>
              <a:gd name="connsiteX9" fmla="*/ 11906 w 19050"/>
              <a:gd name="connsiteY9" fmla="*/ 140494 h 169069"/>
              <a:gd name="connsiteX10" fmla="*/ 7144 w 19050"/>
              <a:gd name="connsiteY10" fmla="*/ 154781 h 169069"/>
              <a:gd name="connsiteX11" fmla="*/ 4763 w 19050"/>
              <a:gd name="connsiteY11" fmla="*/ 161925 h 169069"/>
              <a:gd name="connsiteX12" fmla="*/ 4763 w 19050"/>
              <a:gd name="connsiteY12" fmla="*/ 169069 h 16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050" h="169069">
                <a:moveTo>
                  <a:pt x="9525" y="0"/>
                </a:moveTo>
                <a:cubicBezTo>
                  <a:pt x="11113" y="3969"/>
                  <a:pt x="12827" y="7889"/>
                  <a:pt x="14288" y="11906"/>
                </a:cubicBezTo>
                <a:cubicBezTo>
                  <a:pt x="16004" y="16624"/>
                  <a:pt x="19050" y="26194"/>
                  <a:pt x="19050" y="26194"/>
                </a:cubicBezTo>
                <a:cubicBezTo>
                  <a:pt x="17691" y="32987"/>
                  <a:pt x="16305" y="40903"/>
                  <a:pt x="14288" y="47625"/>
                </a:cubicBezTo>
                <a:cubicBezTo>
                  <a:pt x="12845" y="52433"/>
                  <a:pt x="12309" y="57735"/>
                  <a:pt x="9525" y="61912"/>
                </a:cubicBezTo>
                <a:cubicBezTo>
                  <a:pt x="7938" y="64293"/>
                  <a:pt x="5925" y="66441"/>
                  <a:pt x="4763" y="69056"/>
                </a:cubicBezTo>
                <a:cubicBezTo>
                  <a:pt x="2724" y="73644"/>
                  <a:pt x="0" y="83344"/>
                  <a:pt x="0" y="83344"/>
                </a:cubicBezTo>
                <a:cubicBezTo>
                  <a:pt x="661" y="86648"/>
                  <a:pt x="2473" y="98272"/>
                  <a:pt x="4763" y="102394"/>
                </a:cubicBezTo>
                <a:cubicBezTo>
                  <a:pt x="7543" y="107397"/>
                  <a:pt x="14288" y="116681"/>
                  <a:pt x="14288" y="116681"/>
                </a:cubicBezTo>
                <a:cubicBezTo>
                  <a:pt x="13494" y="124619"/>
                  <a:pt x="13376" y="132653"/>
                  <a:pt x="11906" y="140494"/>
                </a:cubicBezTo>
                <a:cubicBezTo>
                  <a:pt x="10981" y="145428"/>
                  <a:pt x="8731" y="150019"/>
                  <a:pt x="7144" y="154781"/>
                </a:cubicBezTo>
                <a:cubicBezTo>
                  <a:pt x="6350" y="157162"/>
                  <a:pt x="4763" y="159415"/>
                  <a:pt x="4763" y="161925"/>
                </a:cubicBezTo>
                <a:lnTo>
                  <a:pt x="4763" y="169069"/>
                </a:ln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 rot="16200000">
            <a:off x="924807" y="4919034"/>
            <a:ext cx="20125" cy="244476"/>
          </a:xfrm>
          <a:custGeom>
            <a:avLst/>
            <a:gdLst>
              <a:gd name="connsiteX0" fmla="*/ 7143 w 14375"/>
              <a:gd name="connsiteY0" fmla="*/ 166688 h 166688"/>
              <a:gd name="connsiteX1" fmla="*/ 9525 w 14375"/>
              <a:gd name="connsiteY1" fmla="*/ 154781 h 166688"/>
              <a:gd name="connsiteX2" fmla="*/ 14287 w 14375"/>
              <a:gd name="connsiteY2" fmla="*/ 140494 h 166688"/>
              <a:gd name="connsiteX3" fmla="*/ 7143 w 14375"/>
              <a:gd name="connsiteY3" fmla="*/ 109538 h 166688"/>
              <a:gd name="connsiteX4" fmla="*/ 0 w 14375"/>
              <a:gd name="connsiteY4" fmla="*/ 95250 h 166688"/>
              <a:gd name="connsiteX5" fmla="*/ 2381 w 14375"/>
              <a:gd name="connsiteY5" fmla="*/ 66675 h 166688"/>
              <a:gd name="connsiteX6" fmla="*/ 4762 w 14375"/>
              <a:gd name="connsiteY6" fmla="*/ 59531 h 166688"/>
              <a:gd name="connsiteX7" fmla="*/ 11906 w 14375"/>
              <a:gd name="connsiteY7" fmla="*/ 57150 h 166688"/>
              <a:gd name="connsiteX8" fmla="*/ 14287 w 14375"/>
              <a:gd name="connsiteY8" fmla="*/ 50006 h 166688"/>
              <a:gd name="connsiteX9" fmla="*/ 9525 w 14375"/>
              <a:gd name="connsiteY9" fmla="*/ 4763 h 166688"/>
              <a:gd name="connsiteX10" fmla="*/ 7143 w 14375"/>
              <a:gd name="connsiteY10" fmla="*/ 0 h 16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375" h="166688">
                <a:moveTo>
                  <a:pt x="7143" y="166688"/>
                </a:moveTo>
                <a:cubicBezTo>
                  <a:pt x="7937" y="162719"/>
                  <a:pt x="8460" y="158686"/>
                  <a:pt x="9525" y="154781"/>
                </a:cubicBezTo>
                <a:cubicBezTo>
                  <a:pt x="10846" y="149938"/>
                  <a:pt x="14287" y="140494"/>
                  <a:pt x="14287" y="140494"/>
                </a:cubicBezTo>
                <a:cubicBezTo>
                  <a:pt x="13189" y="132805"/>
                  <a:pt x="11899" y="116673"/>
                  <a:pt x="7143" y="109538"/>
                </a:cubicBezTo>
                <a:cubicBezTo>
                  <a:pt x="989" y="100305"/>
                  <a:pt x="3286" y="105109"/>
                  <a:pt x="0" y="95250"/>
                </a:cubicBezTo>
                <a:cubicBezTo>
                  <a:pt x="794" y="85725"/>
                  <a:pt x="1118" y="76149"/>
                  <a:pt x="2381" y="66675"/>
                </a:cubicBezTo>
                <a:cubicBezTo>
                  <a:pt x="2713" y="64187"/>
                  <a:pt x="2987" y="61306"/>
                  <a:pt x="4762" y="59531"/>
                </a:cubicBezTo>
                <a:cubicBezTo>
                  <a:pt x="6537" y="57756"/>
                  <a:pt x="9525" y="57944"/>
                  <a:pt x="11906" y="57150"/>
                </a:cubicBezTo>
                <a:cubicBezTo>
                  <a:pt x="12700" y="54769"/>
                  <a:pt x="14287" y="52516"/>
                  <a:pt x="14287" y="50006"/>
                </a:cubicBezTo>
                <a:cubicBezTo>
                  <a:pt x="14287" y="31991"/>
                  <a:pt x="15429" y="19522"/>
                  <a:pt x="9525" y="4763"/>
                </a:cubicBezTo>
                <a:cubicBezTo>
                  <a:pt x="8866" y="3115"/>
                  <a:pt x="7937" y="1588"/>
                  <a:pt x="7143" y="0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 rot="16200000">
            <a:off x="877879" y="4963547"/>
            <a:ext cx="26670" cy="268922"/>
          </a:xfrm>
          <a:custGeom>
            <a:avLst/>
            <a:gdLst>
              <a:gd name="connsiteX0" fmla="*/ 7144 w 19050"/>
              <a:gd name="connsiteY0" fmla="*/ 183356 h 183356"/>
              <a:gd name="connsiteX1" fmla="*/ 11906 w 19050"/>
              <a:gd name="connsiteY1" fmla="*/ 171450 h 183356"/>
              <a:gd name="connsiteX2" fmla="*/ 19050 w 19050"/>
              <a:gd name="connsiteY2" fmla="*/ 157163 h 183356"/>
              <a:gd name="connsiteX3" fmla="*/ 14288 w 19050"/>
              <a:gd name="connsiteY3" fmla="*/ 138113 h 183356"/>
              <a:gd name="connsiteX4" fmla="*/ 4763 w 19050"/>
              <a:gd name="connsiteY4" fmla="*/ 123825 h 183356"/>
              <a:gd name="connsiteX5" fmla="*/ 0 w 19050"/>
              <a:gd name="connsiteY5" fmla="*/ 109538 h 183356"/>
              <a:gd name="connsiteX6" fmla="*/ 2381 w 19050"/>
              <a:gd name="connsiteY6" fmla="*/ 88106 h 183356"/>
              <a:gd name="connsiteX7" fmla="*/ 9525 w 19050"/>
              <a:gd name="connsiteY7" fmla="*/ 64294 h 183356"/>
              <a:gd name="connsiteX8" fmla="*/ 11906 w 19050"/>
              <a:gd name="connsiteY8" fmla="*/ 54769 h 183356"/>
              <a:gd name="connsiteX9" fmla="*/ 4763 w 19050"/>
              <a:gd name="connsiteY9" fmla="*/ 14288 h 183356"/>
              <a:gd name="connsiteX10" fmla="*/ 2381 w 19050"/>
              <a:gd name="connsiteY10" fmla="*/ 7144 h 183356"/>
              <a:gd name="connsiteX11" fmla="*/ 0 w 19050"/>
              <a:gd name="connsiteY11" fmla="*/ 0 h 18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50" h="183356">
                <a:moveTo>
                  <a:pt x="7144" y="183356"/>
                </a:moveTo>
                <a:cubicBezTo>
                  <a:pt x="8731" y="179387"/>
                  <a:pt x="9994" y="175273"/>
                  <a:pt x="11906" y="171450"/>
                </a:cubicBezTo>
                <a:cubicBezTo>
                  <a:pt x="21140" y="152983"/>
                  <a:pt x="13065" y="175119"/>
                  <a:pt x="19050" y="157163"/>
                </a:cubicBezTo>
                <a:cubicBezTo>
                  <a:pt x="18390" y="153864"/>
                  <a:pt x="16576" y="142232"/>
                  <a:pt x="14288" y="138113"/>
                </a:cubicBezTo>
                <a:cubicBezTo>
                  <a:pt x="11508" y="133109"/>
                  <a:pt x="6573" y="129255"/>
                  <a:pt x="4763" y="123825"/>
                </a:cubicBezTo>
                <a:lnTo>
                  <a:pt x="0" y="109538"/>
                </a:lnTo>
                <a:cubicBezTo>
                  <a:pt x="794" y="102394"/>
                  <a:pt x="1288" y="95210"/>
                  <a:pt x="2381" y="88106"/>
                </a:cubicBezTo>
                <a:cubicBezTo>
                  <a:pt x="3891" y="78290"/>
                  <a:pt x="6933" y="74662"/>
                  <a:pt x="9525" y="64294"/>
                </a:cubicBezTo>
                <a:lnTo>
                  <a:pt x="11906" y="54769"/>
                </a:lnTo>
                <a:cubicBezTo>
                  <a:pt x="9071" y="23582"/>
                  <a:pt x="12297" y="36889"/>
                  <a:pt x="4763" y="14288"/>
                </a:cubicBezTo>
                <a:lnTo>
                  <a:pt x="2381" y="7144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 rot="16200000">
            <a:off x="891203" y="5019414"/>
            <a:ext cx="20978" cy="282894"/>
          </a:xfrm>
          <a:custGeom>
            <a:avLst/>
            <a:gdLst>
              <a:gd name="connsiteX0" fmla="*/ 2381 w 14984"/>
              <a:gd name="connsiteY0" fmla="*/ 192882 h 192882"/>
              <a:gd name="connsiteX1" fmla="*/ 7143 w 14984"/>
              <a:gd name="connsiteY1" fmla="*/ 171450 h 192882"/>
              <a:gd name="connsiteX2" fmla="*/ 9525 w 14984"/>
              <a:gd name="connsiteY2" fmla="*/ 164307 h 192882"/>
              <a:gd name="connsiteX3" fmla="*/ 14287 w 14984"/>
              <a:gd name="connsiteY3" fmla="*/ 142875 h 192882"/>
              <a:gd name="connsiteX4" fmla="*/ 7143 w 14984"/>
              <a:gd name="connsiteY4" fmla="*/ 111919 h 192882"/>
              <a:gd name="connsiteX5" fmla="*/ 0 w 14984"/>
              <a:gd name="connsiteY5" fmla="*/ 97632 h 192882"/>
              <a:gd name="connsiteX6" fmla="*/ 4762 w 14984"/>
              <a:gd name="connsiteY6" fmla="*/ 69057 h 192882"/>
              <a:gd name="connsiteX7" fmla="*/ 9525 w 14984"/>
              <a:gd name="connsiteY7" fmla="*/ 61913 h 192882"/>
              <a:gd name="connsiteX8" fmla="*/ 11906 w 14984"/>
              <a:gd name="connsiteY8" fmla="*/ 16669 h 192882"/>
              <a:gd name="connsiteX9" fmla="*/ 9525 w 14984"/>
              <a:gd name="connsiteY9" fmla="*/ 7144 h 192882"/>
              <a:gd name="connsiteX10" fmla="*/ 7143 w 14984"/>
              <a:gd name="connsiteY10" fmla="*/ 0 h 19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84" h="192882">
                <a:moveTo>
                  <a:pt x="2381" y="192882"/>
                </a:moveTo>
                <a:cubicBezTo>
                  <a:pt x="4016" y="184705"/>
                  <a:pt x="4902" y="179291"/>
                  <a:pt x="7143" y="171450"/>
                </a:cubicBezTo>
                <a:cubicBezTo>
                  <a:pt x="7833" y="169037"/>
                  <a:pt x="8835" y="166720"/>
                  <a:pt x="9525" y="164307"/>
                </a:cubicBezTo>
                <a:cubicBezTo>
                  <a:pt x="11766" y="156466"/>
                  <a:pt x="12652" y="151052"/>
                  <a:pt x="14287" y="142875"/>
                </a:cubicBezTo>
                <a:cubicBezTo>
                  <a:pt x="13189" y="135187"/>
                  <a:pt x="11898" y="119053"/>
                  <a:pt x="7143" y="111919"/>
                </a:cubicBezTo>
                <a:cubicBezTo>
                  <a:pt x="989" y="102687"/>
                  <a:pt x="3286" y="107490"/>
                  <a:pt x="0" y="97632"/>
                </a:cubicBezTo>
                <a:cubicBezTo>
                  <a:pt x="754" y="90844"/>
                  <a:pt x="773" y="77035"/>
                  <a:pt x="4762" y="69057"/>
                </a:cubicBezTo>
                <a:cubicBezTo>
                  <a:pt x="6042" y="66497"/>
                  <a:pt x="7937" y="64294"/>
                  <a:pt x="9525" y="61913"/>
                </a:cubicBezTo>
                <a:cubicBezTo>
                  <a:pt x="17034" y="39382"/>
                  <a:pt x="15754" y="49383"/>
                  <a:pt x="11906" y="16669"/>
                </a:cubicBezTo>
                <a:cubicBezTo>
                  <a:pt x="11524" y="13419"/>
                  <a:pt x="10424" y="10291"/>
                  <a:pt x="9525" y="7144"/>
                </a:cubicBezTo>
                <a:cubicBezTo>
                  <a:pt x="8835" y="4730"/>
                  <a:pt x="7143" y="0"/>
                  <a:pt x="7143" y="0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 rot="16200000">
            <a:off x="912804" y="5121661"/>
            <a:ext cx="26670" cy="206058"/>
          </a:xfrm>
          <a:custGeom>
            <a:avLst/>
            <a:gdLst>
              <a:gd name="connsiteX0" fmla="*/ 19050 w 19050"/>
              <a:gd name="connsiteY0" fmla="*/ 140494 h 140494"/>
              <a:gd name="connsiteX1" fmla="*/ 16668 w 19050"/>
              <a:gd name="connsiteY1" fmla="*/ 128587 h 140494"/>
              <a:gd name="connsiteX2" fmla="*/ 11906 w 19050"/>
              <a:gd name="connsiteY2" fmla="*/ 121444 h 140494"/>
              <a:gd name="connsiteX3" fmla="*/ 7143 w 19050"/>
              <a:gd name="connsiteY3" fmla="*/ 107156 h 140494"/>
              <a:gd name="connsiteX4" fmla="*/ 4762 w 19050"/>
              <a:gd name="connsiteY4" fmla="*/ 97631 h 140494"/>
              <a:gd name="connsiteX5" fmla="*/ 0 w 19050"/>
              <a:gd name="connsiteY5" fmla="*/ 83344 h 140494"/>
              <a:gd name="connsiteX6" fmla="*/ 4762 w 19050"/>
              <a:gd name="connsiteY6" fmla="*/ 57150 h 140494"/>
              <a:gd name="connsiteX7" fmla="*/ 16668 w 19050"/>
              <a:gd name="connsiteY7" fmla="*/ 35719 h 140494"/>
              <a:gd name="connsiteX8" fmla="*/ 11906 w 19050"/>
              <a:gd name="connsiteY8" fmla="*/ 2381 h 140494"/>
              <a:gd name="connsiteX9" fmla="*/ 9525 w 19050"/>
              <a:gd name="connsiteY9" fmla="*/ 0 h 14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050" h="140494">
                <a:moveTo>
                  <a:pt x="19050" y="140494"/>
                </a:moveTo>
                <a:cubicBezTo>
                  <a:pt x="18256" y="136525"/>
                  <a:pt x="18089" y="132377"/>
                  <a:pt x="16668" y="128587"/>
                </a:cubicBezTo>
                <a:cubicBezTo>
                  <a:pt x="15663" y="125908"/>
                  <a:pt x="13068" y="124059"/>
                  <a:pt x="11906" y="121444"/>
                </a:cubicBezTo>
                <a:cubicBezTo>
                  <a:pt x="9867" y="116856"/>
                  <a:pt x="8360" y="112026"/>
                  <a:pt x="7143" y="107156"/>
                </a:cubicBezTo>
                <a:cubicBezTo>
                  <a:pt x="6349" y="103981"/>
                  <a:pt x="5702" y="100766"/>
                  <a:pt x="4762" y="97631"/>
                </a:cubicBezTo>
                <a:cubicBezTo>
                  <a:pt x="3320" y="92823"/>
                  <a:pt x="0" y="83344"/>
                  <a:pt x="0" y="83344"/>
                </a:cubicBezTo>
                <a:cubicBezTo>
                  <a:pt x="519" y="79194"/>
                  <a:pt x="1210" y="63544"/>
                  <a:pt x="4762" y="57150"/>
                </a:cubicBezTo>
                <a:cubicBezTo>
                  <a:pt x="18409" y="32584"/>
                  <a:pt x="11280" y="51883"/>
                  <a:pt x="16668" y="35719"/>
                </a:cubicBezTo>
                <a:cubicBezTo>
                  <a:pt x="16060" y="29028"/>
                  <a:pt x="16487" y="11543"/>
                  <a:pt x="11906" y="2381"/>
                </a:cubicBezTo>
                <a:cubicBezTo>
                  <a:pt x="11404" y="1377"/>
                  <a:pt x="10319" y="794"/>
                  <a:pt x="9525" y="0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 rot="16200000">
            <a:off x="902166" y="5317777"/>
            <a:ext cx="20003" cy="296864"/>
          </a:xfrm>
          <a:custGeom>
            <a:avLst/>
            <a:gdLst>
              <a:gd name="connsiteX0" fmla="*/ 4763 w 14288"/>
              <a:gd name="connsiteY0" fmla="*/ 202407 h 202407"/>
              <a:gd name="connsiteX1" fmla="*/ 11907 w 14288"/>
              <a:gd name="connsiteY1" fmla="*/ 183357 h 202407"/>
              <a:gd name="connsiteX2" fmla="*/ 14288 w 14288"/>
              <a:gd name="connsiteY2" fmla="*/ 164307 h 202407"/>
              <a:gd name="connsiteX3" fmla="*/ 11907 w 14288"/>
              <a:gd name="connsiteY3" fmla="*/ 142875 h 202407"/>
              <a:gd name="connsiteX4" fmla="*/ 2382 w 14288"/>
              <a:gd name="connsiteY4" fmla="*/ 121444 h 202407"/>
              <a:gd name="connsiteX5" fmla="*/ 0 w 14288"/>
              <a:gd name="connsiteY5" fmla="*/ 114300 h 202407"/>
              <a:gd name="connsiteX6" fmla="*/ 4763 w 14288"/>
              <a:gd name="connsiteY6" fmla="*/ 90488 h 202407"/>
              <a:gd name="connsiteX7" fmla="*/ 7144 w 14288"/>
              <a:gd name="connsiteY7" fmla="*/ 78582 h 202407"/>
              <a:gd name="connsiteX8" fmla="*/ 11907 w 14288"/>
              <a:gd name="connsiteY8" fmla="*/ 57150 h 202407"/>
              <a:gd name="connsiteX9" fmla="*/ 7144 w 14288"/>
              <a:gd name="connsiteY9" fmla="*/ 0 h 20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88" h="202407">
                <a:moveTo>
                  <a:pt x="4763" y="202407"/>
                </a:moveTo>
                <a:cubicBezTo>
                  <a:pt x="5154" y="201429"/>
                  <a:pt x="11286" y="186769"/>
                  <a:pt x="11907" y="183357"/>
                </a:cubicBezTo>
                <a:cubicBezTo>
                  <a:pt x="13052" y="177061"/>
                  <a:pt x="13494" y="170657"/>
                  <a:pt x="14288" y="164307"/>
                </a:cubicBezTo>
                <a:cubicBezTo>
                  <a:pt x="13494" y="157163"/>
                  <a:pt x="13317" y="149923"/>
                  <a:pt x="11907" y="142875"/>
                </a:cubicBezTo>
                <a:cubicBezTo>
                  <a:pt x="7813" y="122406"/>
                  <a:pt x="9031" y="134742"/>
                  <a:pt x="2382" y="121444"/>
                </a:cubicBezTo>
                <a:cubicBezTo>
                  <a:pt x="1259" y="119199"/>
                  <a:pt x="794" y="116681"/>
                  <a:pt x="0" y="114300"/>
                </a:cubicBezTo>
                <a:cubicBezTo>
                  <a:pt x="4670" y="86291"/>
                  <a:pt x="25" y="111810"/>
                  <a:pt x="4763" y="90488"/>
                </a:cubicBezTo>
                <a:cubicBezTo>
                  <a:pt x="5641" y="86537"/>
                  <a:pt x="6162" y="82508"/>
                  <a:pt x="7144" y="78582"/>
                </a:cubicBezTo>
                <a:cubicBezTo>
                  <a:pt x="13008" y="55125"/>
                  <a:pt x="5350" y="96482"/>
                  <a:pt x="11907" y="57150"/>
                </a:cubicBezTo>
                <a:cubicBezTo>
                  <a:pt x="9444" y="2990"/>
                  <a:pt x="17341" y="20399"/>
                  <a:pt x="7144" y="0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 rot="16200000">
            <a:off x="894944" y="5368498"/>
            <a:ext cx="10002" cy="265430"/>
          </a:xfrm>
          <a:custGeom>
            <a:avLst/>
            <a:gdLst>
              <a:gd name="connsiteX0" fmla="*/ 0 w 7144"/>
              <a:gd name="connsiteY0" fmla="*/ 180975 h 180975"/>
              <a:gd name="connsiteX1" fmla="*/ 2381 w 7144"/>
              <a:gd name="connsiteY1" fmla="*/ 109537 h 180975"/>
              <a:gd name="connsiteX2" fmla="*/ 7144 w 7144"/>
              <a:gd name="connsiteY2" fmla="*/ 95250 h 180975"/>
              <a:gd name="connsiteX3" fmla="*/ 4763 w 7144"/>
              <a:gd name="connsiteY3" fmla="*/ 0 h 18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44" h="180975">
                <a:moveTo>
                  <a:pt x="0" y="180975"/>
                </a:moveTo>
                <a:cubicBezTo>
                  <a:pt x="794" y="157162"/>
                  <a:pt x="402" y="133281"/>
                  <a:pt x="2381" y="109537"/>
                </a:cubicBezTo>
                <a:cubicBezTo>
                  <a:pt x="2798" y="104534"/>
                  <a:pt x="7144" y="95250"/>
                  <a:pt x="7144" y="95250"/>
                </a:cubicBezTo>
                <a:cubicBezTo>
                  <a:pt x="3691" y="36543"/>
                  <a:pt x="4763" y="68285"/>
                  <a:pt x="4763" y="0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 rot="16200000">
            <a:off x="580626" y="5369326"/>
            <a:ext cx="20003" cy="282892"/>
          </a:xfrm>
          <a:custGeom>
            <a:avLst/>
            <a:gdLst>
              <a:gd name="connsiteX0" fmla="*/ 7144 w 14288"/>
              <a:gd name="connsiteY0" fmla="*/ 0 h 192881"/>
              <a:gd name="connsiteX1" fmla="*/ 11907 w 14288"/>
              <a:gd name="connsiteY1" fmla="*/ 11906 h 192881"/>
              <a:gd name="connsiteX2" fmla="*/ 14288 w 14288"/>
              <a:gd name="connsiteY2" fmla="*/ 19050 h 192881"/>
              <a:gd name="connsiteX3" fmla="*/ 7144 w 14288"/>
              <a:gd name="connsiteY3" fmla="*/ 57150 h 192881"/>
              <a:gd name="connsiteX4" fmla="*/ 0 w 14288"/>
              <a:gd name="connsiteY4" fmla="*/ 71437 h 192881"/>
              <a:gd name="connsiteX5" fmla="*/ 4763 w 14288"/>
              <a:gd name="connsiteY5" fmla="*/ 100012 h 192881"/>
              <a:gd name="connsiteX6" fmla="*/ 11907 w 14288"/>
              <a:gd name="connsiteY6" fmla="*/ 114300 h 192881"/>
              <a:gd name="connsiteX7" fmla="*/ 11907 w 14288"/>
              <a:gd name="connsiteY7" fmla="*/ 192881 h 19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88" h="192881">
                <a:moveTo>
                  <a:pt x="7144" y="0"/>
                </a:moveTo>
                <a:cubicBezTo>
                  <a:pt x="8732" y="3969"/>
                  <a:pt x="10406" y="7904"/>
                  <a:pt x="11907" y="11906"/>
                </a:cubicBezTo>
                <a:cubicBezTo>
                  <a:pt x="12788" y="14256"/>
                  <a:pt x="14288" y="16540"/>
                  <a:pt x="14288" y="19050"/>
                </a:cubicBezTo>
                <a:cubicBezTo>
                  <a:pt x="14288" y="26176"/>
                  <a:pt x="12617" y="48940"/>
                  <a:pt x="7144" y="57150"/>
                </a:cubicBezTo>
                <a:cubicBezTo>
                  <a:pt x="990" y="66382"/>
                  <a:pt x="3287" y="61579"/>
                  <a:pt x="0" y="71437"/>
                </a:cubicBezTo>
                <a:cubicBezTo>
                  <a:pt x="353" y="73907"/>
                  <a:pt x="3157" y="95729"/>
                  <a:pt x="4763" y="100012"/>
                </a:cubicBezTo>
                <a:cubicBezTo>
                  <a:pt x="7422" y="107104"/>
                  <a:pt x="11685" y="106318"/>
                  <a:pt x="11907" y="114300"/>
                </a:cubicBezTo>
                <a:cubicBezTo>
                  <a:pt x="12635" y="140484"/>
                  <a:pt x="11907" y="166687"/>
                  <a:pt x="11907" y="192881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9" name="Group 168"/>
          <p:cNvGrpSpPr/>
          <p:nvPr/>
        </p:nvGrpSpPr>
        <p:grpSpPr>
          <a:xfrm>
            <a:off x="760245" y="5266472"/>
            <a:ext cx="454203" cy="173404"/>
            <a:chOff x="714867" y="4695790"/>
            <a:chExt cx="309684" cy="123860"/>
          </a:xfrm>
        </p:grpSpPr>
        <p:sp>
          <p:nvSpPr>
            <p:cNvPr id="175" name="Oval 174"/>
            <p:cNvSpPr/>
            <p:nvPr/>
          </p:nvSpPr>
          <p:spPr>
            <a:xfrm rot="16200000">
              <a:off x="900691" y="4695790"/>
              <a:ext cx="123860" cy="12386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 rot="16200000">
              <a:off x="829123" y="4639428"/>
              <a:ext cx="14375" cy="166688"/>
            </a:xfrm>
            <a:custGeom>
              <a:avLst/>
              <a:gdLst>
                <a:gd name="connsiteX0" fmla="*/ 7143 w 14375"/>
                <a:gd name="connsiteY0" fmla="*/ 166688 h 166688"/>
                <a:gd name="connsiteX1" fmla="*/ 9525 w 14375"/>
                <a:gd name="connsiteY1" fmla="*/ 154781 h 166688"/>
                <a:gd name="connsiteX2" fmla="*/ 14287 w 14375"/>
                <a:gd name="connsiteY2" fmla="*/ 140494 h 166688"/>
                <a:gd name="connsiteX3" fmla="*/ 7143 w 14375"/>
                <a:gd name="connsiteY3" fmla="*/ 109538 h 166688"/>
                <a:gd name="connsiteX4" fmla="*/ 0 w 14375"/>
                <a:gd name="connsiteY4" fmla="*/ 95250 h 166688"/>
                <a:gd name="connsiteX5" fmla="*/ 2381 w 14375"/>
                <a:gd name="connsiteY5" fmla="*/ 66675 h 166688"/>
                <a:gd name="connsiteX6" fmla="*/ 4762 w 14375"/>
                <a:gd name="connsiteY6" fmla="*/ 59531 h 166688"/>
                <a:gd name="connsiteX7" fmla="*/ 11906 w 14375"/>
                <a:gd name="connsiteY7" fmla="*/ 57150 h 166688"/>
                <a:gd name="connsiteX8" fmla="*/ 14287 w 14375"/>
                <a:gd name="connsiteY8" fmla="*/ 50006 h 166688"/>
                <a:gd name="connsiteX9" fmla="*/ 9525 w 14375"/>
                <a:gd name="connsiteY9" fmla="*/ 4763 h 166688"/>
                <a:gd name="connsiteX10" fmla="*/ 7143 w 14375"/>
                <a:gd name="connsiteY10" fmla="*/ 0 h 16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375" h="166688">
                  <a:moveTo>
                    <a:pt x="7143" y="166688"/>
                  </a:moveTo>
                  <a:cubicBezTo>
                    <a:pt x="7937" y="162719"/>
                    <a:pt x="8460" y="158686"/>
                    <a:pt x="9525" y="154781"/>
                  </a:cubicBezTo>
                  <a:cubicBezTo>
                    <a:pt x="10846" y="149938"/>
                    <a:pt x="14287" y="140494"/>
                    <a:pt x="14287" y="140494"/>
                  </a:cubicBezTo>
                  <a:cubicBezTo>
                    <a:pt x="13189" y="132805"/>
                    <a:pt x="11899" y="116673"/>
                    <a:pt x="7143" y="109538"/>
                  </a:cubicBezTo>
                  <a:cubicBezTo>
                    <a:pt x="989" y="100305"/>
                    <a:pt x="3286" y="105109"/>
                    <a:pt x="0" y="95250"/>
                  </a:cubicBezTo>
                  <a:cubicBezTo>
                    <a:pt x="794" y="85725"/>
                    <a:pt x="1118" y="76149"/>
                    <a:pt x="2381" y="66675"/>
                  </a:cubicBezTo>
                  <a:cubicBezTo>
                    <a:pt x="2713" y="64187"/>
                    <a:pt x="2987" y="61306"/>
                    <a:pt x="4762" y="59531"/>
                  </a:cubicBezTo>
                  <a:cubicBezTo>
                    <a:pt x="6537" y="57756"/>
                    <a:pt x="9525" y="57944"/>
                    <a:pt x="11906" y="57150"/>
                  </a:cubicBezTo>
                  <a:cubicBezTo>
                    <a:pt x="12700" y="54769"/>
                    <a:pt x="14287" y="52516"/>
                    <a:pt x="14287" y="50006"/>
                  </a:cubicBezTo>
                  <a:cubicBezTo>
                    <a:pt x="14287" y="31991"/>
                    <a:pt x="15429" y="19522"/>
                    <a:pt x="9525" y="4763"/>
                  </a:cubicBezTo>
                  <a:cubicBezTo>
                    <a:pt x="8866" y="3115"/>
                    <a:pt x="7937" y="1588"/>
                    <a:pt x="7143" y="0"/>
                  </a:cubicBezTo>
                </a:path>
              </a:pathLst>
            </a:custGeom>
            <a:solidFill>
              <a:srgbClr val="FFFF00"/>
            </a:solidFill>
            <a:ln w="190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 rot="16200000">
              <a:off x="797020" y="4671620"/>
              <a:ext cx="19050" cy="183356"/>
            </a:xfrm>
            <a:custGeom>
              <a:avLst/>
              <a:gdLst>
                <a:gd name="connsiteX0" fmla="*/ 7144 w 19050"/>
                <a:gd name="connsiteY0" fmla="*/ 183356 h 183356"/>
                <a:gd name="connsiteX1" fmla="*/ 11906 w 19050"/>
                <a:gd name="connsiteY1" fmla="*/ 171450 h 183356"/>
                <a:gd name="connsiteX2" fmla="*/ 19050 w 19050"/>
                <a:gd name="connsiteY2" fmla="*/ 157163 h 183356"/>
                <a:gd name="connsiteX3" fmla="*/ 14288 w 19050"/>
                <a:gd name="connsiteY3" fmla="*/ 138113 h 183356"/>
                <a:gd name="connsiteX4" fmla="*/ 4763 w 19050"/>
                <a:gd name="connsiteY4" fmla="*/ 123825 h 183356"/>
                <a:gd name="connsiteX5" fmla="*/ 0 w 19050"/>
                <a:gd name="connsiteY5" fmla="*/ 109538 h 183356"/>
                <a:gd name="connsiteX6" fmla="*/ 2381 w 19050"/>
                <a:gd name="connsiteY6" fmla="*/ 88106 h 183356"/>
                <a:gd name="connsiteX7" fmla="*/ 9525 w 19050"/>
                <a:gd name="connsiteY7" fmla="*/ 64294 h 183356"/>
                <a:gd name="connsiteX8" fmla="*/ 11906 w 19050"/>
                <a:gd name="connsiteY8" fmla="*/ 54769 h 183356"/>
                <a:gd name="connsiteX9" fmla="*/ 4763 w 19050"/>
                <a:gd name="connsiteY9" fmla="*/ 14288 h 183356"/>
                <a:gd name="connsiteX10" fmla="*/ 2381 w 19050"/>
                <a:gd name="connsiteY10" fmla="*/ 7144 h 183356"/>
                <a:gd name="connsiteX11" fmla="*/ 0 w 19050"/>
                <a:gd name="connsiteY11" fmla="*/ 0 h 183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50" h="183356">
                  <a:moveTo>
                    <a:pt x="7144" y="183356"/>
                  </a:moveTo>
                  <a:cubicBezTo>
                    <a:pt x="8731" y="179387"/>
                    <a:pt x="9994" y="175273"/>
                    <a:pt x="11906" y="171450"/>
                  </a:cubicBezTo>
                  <a:cubicBezTo>
                    <a:pt x="21140" y="152983"/>
                    <a:pt x="13065" y="175119"/>
                    <a:pt x="19050" y="157163"/>
                  </a:cubicBezTo>
                  <a:cubicBezTo>
                    <a:pt x="18390" y="153864"/>
                    <a:pt x="16576" y="142232"/>
                    <a:pt x="14288" y="138113"/>
                  </a:cubicBezTo>
                  <a:cubicBezTo>
                    <a:pt x="11508" y="133109"/>
                    <a:pt x="6573" y="129255"/>
                    <a:pt x="4763" y="123825"/>
                  </a:cubicBezTo>
                  <a:lnTo>
                    <a:pt x="0" y="109538"/>
                  </a:lnTo>
                  <a:cubicBezTo>
                    <a:pt x="794" y="102394"/>
                    <a:pt x="1288" y="95210"/>
                    <a:pt x="2381" y="88106"/>
                  </a:cubicBezTo>
                  <a:cubicBezTo>
                    <a:pt x="3891" y="78290"/>
                    <a:pt x="6933" y="74662"/>
                    <a:pt x="9525" y="64294"/>
                  </a:cubicBezTo>
                  <a:lnTo>
                    <a:pt x="11906" y="54769"/>
                  </a:lnTo>
                  <a:cubicBezTo>
                    <a:pt x="9071" y="23582"/>
                    <a:pt x="12297" y="36889"/>
                    <a:pt x="4763" y="14288"/>
                  </a:cubicBezTo>
                  <a:lnTo>
                    <a:pt x="2381" y="7144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190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0" name="Oval 169"/>
          <p:cNvSpPr/>
          <p:nvPr/>
        </p:nvSpPr>
        <p:spPr>
          <a:xfrm rot="16200000">
            <a:off x="1036915" y="5411161"/>
            <a:ext cx="173404" cy="1816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1" name="Object 1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981278"/>
              </p:ext>
            </p:extLst>
          </p:nvPr>
        </p:nvGraphicFramePr>
        <p:xfrm>
          <a:off x="316908" y="5276435"/>
          <a:ext cx="507577" cy="14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CS ChemDraw Drawing" r:id="rId14" imgW="3495490" imgH="1029937" progId="ChemDraw.Document.6.0">
                  <p:embed/>
                </p:oleObj>
              </mc:Choice>
              <mc:Fallback>
                <p:oleObj name="CS ChemDraw Drawing" r:id="rId14" imgW="3495490" imgH="102993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16908" y="5276435"/>
                        <a:ext cx="507577" cy="144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1" name="Group 190"/>
          <p:cNvGrpSpPr/>
          <p:nvPr/>
        </p:nvGrpSpPr>
        <p:grpSpPr>
          <a:xfrm>
            <a:off x="1559662" y="9055580"/>
            <a:ext cx="2463717" cy="1780099"/>
            <a:chOff x="2758120" y="1685364"/>
            <a:chExt cx="3126239" cy="2258789"/>
          </a:xfrm>
        </p:grpSpPr>
        <p:grpSp>
          <p:nvGrpSpPr>
            <p:cNvPr id="192" name="Group 191"/>
            <p:cNvGrpSpPr/>
            <p:nvPr/>
          </p:nvGrpSpPr>
          <p:grpSpPr>
            <a:xfrm flipV="1">
              <a:off x="2758120" y="1685364"/>
              <a:ext cx="2741521" cy="2239682"/>
              <a:chOff x="1295400" y="2254250"/>
              <a:chExt cx="1905000" cy="2239682"/>
            </a:xfrm>
          </p:grpSpPr>
          <p:sp>
            <p:nvSpPr>
              <p:cNvPr id="208" name="Oval 207"/>
              <p:cNvSpPr/>
              <p:nvPr/>
            </p:nvSpPr>
            <p:spPr>
              <a:xfrm>
                <a:off x="1507991" y="3477932"/>
                <a:ext cx="1447800" cy="1016000"/>
              </a:xfrm>
              <a:prstGeom prst="ellipse">
                <a:avLst/>
              </a:prstGeom>
              <a:ln>
                <a:solidFill>
                  <a:srgbClr val="00B050"/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295400" y="2254250"/>
                <a:ext cx="1905000" cy="150495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00B050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3" name="Freeform 192"/>
            <p:cNvSpPr/>
            <p:nvPr/>
          </p:nvSpPr>
          <p:spPr>
            <a:xfrm rot="1787736" flipV="1">
              <a:off x="3833415" y="2274276"/>
              <a:ext cx="340114" cy="400243"/>
            </a:xfrm>
            <a:custGeom>
              <a:avLst/>
              <a:gdLst>
                <a:gd name="connsiteX0" fmla="*/ 1170741 w 1657629"/>
                <a:gd name="connsiteY0" fmla="*/ 118765 h 1893098"/>
                <a:gd name="connsiteX1" fmla="*/ 1004486 w 1657629"/>
                <a:gd name="connsiteY1" fmla="*/ 11 h 1893098"/>
                <a:gd name="connsiteX2" fmla="*/ 909484 w 1657629"/>
                <a:gd name="connsiteY2" fmla="*/ 112827 h 1893098"/>
                <a:gd name="connsiteX3" fmla="*/ 814481 w 1657629"/>
                <a:gd name="connsiteY3" fmla="*/ 302832 h 1893098"/>
                <a:gd name="connsiteX4" fmla="*/ 719479 w 1657629"/>
                <a:gd name="connsiteY4" fmla="*/ 510650 h 1893098"/>
                <a:gd name="connsiteX5" fmla="*/ 677915 w 1657629"/>
                <a:gd name="connsiteY5" fmla="*/ 623466 h 1893098"/>
                <a:gd name="connsiteX6" fmla="*/ 576975 w 1657629"/>
                <a:gd name="connsiteY6" fmla="*/ 730344 h 1893098"/>
                <a:gd name="connsiteX7" fmla="*/ 565099 w 1657629"/>
                <a:gd name="connsiteY7" fmla="*/ 819409 h 1893098"/>
                <a:gd name="connsiteX8" fmla="*/ 517598 w 1657629"/>
                <a:gd name="connsiteY8" fmla="*/ 872848 h 1893098"/>
                <a:gd name="connsiteX9" fmla="*/ 766980 w 1657629"/>
                <a:gd name="connsiteY9" fmla="*/ 872848 h 1893098"/>
                <a:gd name="connsiteX10" fmla="*/ 879795 w 1657629"/>
                <a:gd name="connsiteY10" fmla="*/ 724406 h 1893098"/>
                <a:gd name="connsiteX11" fmla="*/ 671977 w 1657629"/>
                <a:gd name="connsiteY11" fmla="*/ 623466 h 1893098"/>
                <a:gd name="connsiteX12" fmla="*/ 553224 w 1657629"/>
                <a:gd name="connsiteY12" fmla="*/ 534401 h 1893098"/>
                <a:gd name="connsiteX13" fmla="*/ 398845 w 1657629"/>
                <a:gd name="connsiteY13" fmla="*/ 457211 h 1893098"/>
                <a:gd name="connsiteX14" fmla="*/ 196964 w 1657629"/>
                <a:gd name="connsiteY14" fmla="*/ 457211 h 1893098"/>
                <a:gd name="connsiteX15" fmla="*/ 107899 w 1657629"/>
                <a:gd name="connsiteY15" fmla="*/ 617528 h 1893098"/>
                <a:gd name="connsiteX16" fmla="*/ 256341 w 1657629"/>
                <a:gd name="connsiteY16" fmla="*/ 813471 h 1893098"/>
                <a:gd name="connsiteX17" fmla="*/ 416658 w 1657629"/>
                <a:gd name="connsiteY17" fmla="*/ 961913 h 1893098"/>
                <a:gd name="connsiteX18" fmla="*/ 594788 w 1657629"/>
                <a:gd name="connsiteY18" fmla="*/ 1098479 h 1893098"/>
                <a:gd name="connsiteX19" fmla="*/ 683853 w 1657629"/>
                <a:gd name="connsiteY19" fmla="*/ 1187544 h 1893098"/>
                <a:gd name="connsiteX20" fmla="*/ 701666 w 1657629"/>
                <a:gd name="connsiteY20" fmla="*/ 1264733 h 1893098"/>
                <a:gd name="connsiteX21" fmla="*/ 576975 w 1657629"/>
                <a:gd name="connsiteY21" fmla="*/ 1347861 h 1893098"/>
                <a:gd name="connsiteX22" fmla="*/ 428533 w 1657629"/>
                <a:gd name="connsiteY22" fmla="*/ 1478489 h 1893098"/>
                <a:gd name="connsiteX23" fmla="*/ 357281 w 1657629"/>
                <a:gd name="connsiteY23" fmla="*/ 1543804 h 1893098"/>
                <a:gd name="connsiteX24" fmla="*/ 280092 w 1657629"/>
                <a:gd name="connsiteY24" fmla="*/ 1579430 h 1893098"/>
                <a:gd name="connsiteX25" fmla="*/ 303842 w 1657629"/>
                <a:gd name="connsiteY25" fmla="*/ 1668494 h 1893098"/>
                <a:gd name="connsiteX26" fmla="*/ 416658 w 1657629"/>
                <a:gd name="connsiteY26" fmla="*/ 1775372 h 1893098"/>
                <a:gd name="connsiteX27" fmla="*/ 535411 w 1657629"/>
                <a:gd name="connsiteY27" fmla="*/ 1888188 h 1893098"/>
                <a:gd name="connsiteX28" fmla="*/ 642289 w 1657629"/>
                <a:gd name="connsiteY28" fmla="*/ 1603180 h 1893098"/>
                <a:gd name="connsiteX29" fmla="*/ 677915 w 1657629"/>
                <a:gd name="connsiteY29" fmla="*/ 1531928 h 1893098"/>
                <a:gd name="connsiteX30" fmla="*/ 707603 w 1657629"/>
                <a:gd name="connsiteY30" fmla="*/ 1401300 h 1893098"/>
                <a:gd name="connsiteX31" fmla="*/ 654164 w 1657629"/>
                <a:gd name="connsiteY31" fmla="*/ 1318172 h 1893098"/>
                <a:gd name="connsiteX32" fmla="*/ 404782 w 1657629"/>
                <a:gd name="connsiteY32" fmla="*/ 1270671 h 1893098"/>
                <a:gd name="connsiteX33" fmla="*/ 244466 w 1657629"/>
                <a:gd name="connsiteY33" fmla="*/ 1193481 h 1893098"/>
                <a:gd name="connsiteX34" fmla="*/ 196964 w 1657629"/>
                <a:gd name="connsiteY34" fmla="*/ 1092541 h 1893098"/>
                <a:gd name="connsiteX35" fmla="*/ 262279 w 1657629"/>
                <a:gd name="connsiteY35" fmla="*/ 1039102 h 1893098"/>
                <a:gd name="connsiteX36" fmla="*/ 357281 w 1657629"/>
                <a:gd name="connsiteY36" fmla="*/ 908474 h 1893098"/>
                <a:gd name="connsiteX37" fmla="*/ 440408 w 1657629"/>
                <a:gd name="connsiteY37" fmla="*/ 843159 h 1893098"/>
                <a:gd name="connsiteX38" fmla="*/ 440408 w 1657629"/>
                <a:gd name="connsiteY38" fmla="*/ 760032 h 1893098"/>
                <a:gd name="connsiteX39" fmla="*/ 416658 w 1657629"/>
                <a:gd name="connsiteY39" fmla="*/ 665030 h 1893098"/>
                <a:gd name="connsiteX40" fmla="*/ 381032 w 1657629"/>
                <a:gd name="connsiteY40" fmla="*/ 564089 h 1893098"/>
                <a:gd name="connsiteX41" fmla="*/ 487910 w 1657629"/>
                <a:gd name="connsiteY41" fmla="*/ 558152 h 1893098"/>
                <a:gd name="connsiteX42" fmla="*/ 553224 w 1657629"/>
                <a:gd name="connsiteY42" fmla="*/ 546276 h 1893098"/>
                <a:gd name="connsiteX43" fmla="*/ 434471 w 1657629"/>
                <a:gd name="connsiteY43" fmla="*/ 403772 h 1893098"/>
                <a:gd name="connsiteX44" fmla="*/ 333530 w 1657629"/>
                <a:gd name="connsiteY44" fmla="*/ 237518 h 1893098"/>
                <a:gd name="connsiteX45" fmla="*/ 286029 w 1657629"/>
                <a:gd name="connsiteY45" fmla="*/ 118765 h 1893098"/>
                <a:gd name="connsiteX46" fmla="*/ 238528 w 1657629"/>
                <a:gd name="connsiteY46" fmla="*/ 65326 h 1893098"/>
                <a:gd name="connsiteX47" fmla="*/ 149463 w 1657629"/>
                <a:gd name="connsiteY47" fmla="*/ 29700 h 1893098"/>
                <a:gd name="connsiteX48" fmla="*/ 48523 w 1657629"/>
                <a:gd name="connsiteY48" fmla="*/ 41575 h 1893098"/>
                <a:gd name="connsiteX49" fmla="*/ 1021 w 1657629"/>
                <a:gd name="connsiteY49" fmla="*/ 130640 h 1893098"/>
                <a:gd name="connsiteX50" fmla="*/ 90086 w 1657629"/>
                <a:gd name="connsiteY50" fmla="*/ 290957 h 1893098"/>
                <a:gd name="connsiteX51" fmla="*/ 202902 w 1657629"/>
                <a:gd name="connsiteY51" fmla="*/ 409710 h 1893098"/>
                <a:gd name="connsiteX52" fmla="*/ 274154 w 1657629"/>
                <a:gd name="connsiteY52" fmla="*/ 445336 h 1893098"/>
                <a:gd name="connsiteX53" fmla="*/ 375094 w 1657629"/>
                <a:gd name="connsiteY53" fmla="*/ 380022 h 1893098"/>
                <a:gd name="connsiteX54" fmla="*/ 481972 w 1657629"/>
                <a:gd name="connsiteY54" fmla="*/ 308770 h 1893098"/>
                <a:gd name="connsiteX55" fmla="*/ 493847 w 1657629"/>
                <a:gd name="connsiteY55" fmla="*/ 190017 h 1893098"/>
                <a:gd name="connsiteX56" fmla="*/ 547286 w 1657629"/>
                <a:gd name="connsiteY56" fmla="*/ 83139 h 1893098"/>
                <a:gd name="connsiteX57" fmla="*/ 612601 w 1657629"/>
                <a:gd name="connsiteY57" fmla="*/ 17824 h 1893098"/>
                <a:gd name="connsiteX58" fmla="*/ 707603 w 1657629"/>
                <a:gd name="connsiteY58" fmla="*/ 11887 h 1893098"/>
                <a:gd name="connsiteX59" fmla="*/ 784793 w 1657629"/>
                <a:gd name="connsiteY59" fmla="*/ 124702 h 1893098"/>
                <a:gd name="connsiteX60" fmla="*/ 915421 w 1657629"/>
                <a:gd name="connsiteY60" fmla="*/ 356271 h 1893098"/>
                <a:gd name="connsiteX61" fmla="*/ 968860 w 1657629"/>
                <a:gd name="connsiteY61" fmla="*/ 445336 h 1893098"/>
                <a:gd name="connsiteX62" fmla="*/ 1057925 w 1657629"/>
                <a:gd name="connsiteY62" fmla="*/ 528463 h 1893098"/>
                <a:gd name="connsiteX63" fmla="*/ 1141053 w 1657629"/>
                <a:gd name="connsiteY63" fmla="*/ 516588 h 1893098"/>
                <a:gd name="connsiteX64" fmla="*/ 1265743 w 1657629"/>
                <a:gd name="connsiteY64" fmla="*/ 403772 h 1893098"/>
                <a:gd name="connsiteX65" fmla="*/ 1331058 w 1657629"/>
                <a:gd name="connsiteY65" fmla="*/ 296894 h 1893098"/>
                <a:gd name="connsiteX66" fmla="*/ 1372621 w 1657629"/>
                <a:gd name="connsiteY66" fmla="*/ 172204 h 1893098"/>
                <a:gd name="connsiteX67" fmla="*/ 1414185 w 1657629"/>
                <a:gd name="connsiteY67" fmla="*/ 65326 h 1893098"/>
                <a:gd name="connsiteX68" fmla="*/ 1461686 w 1657629"/>
                <a:gd name="connsiteY68" fmla="*/ 29700 h 1893098"/>
                <a:gd name="connsiteX69" fmla="*/ 1509188 w 1657629"/>
                <a:gd name="connsiteY69" fmla="*/ 11887 h 1893098"/>
                <a:gd name="connsiteX70" fmla="*/ 1598253 w 1657629"/>
                <a:gd name="connsiteY70" fmla="*/ 65326 h 1893098"/>
                <a:gd name="connsiteX71" fmla="*/ 1657629 w 1657629"/>
                <a:gd name="connsiteY71" fmla="*/ 106889 h 1893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1657629" h="1893098">
                  <a:moveTo>
                    <a:pt x="1170741" y="118765"/>
                  </a:moveTo>
                  <a:cubicBezTo>
                    <a:pt x="1109385" y="59883"/>
                    <a:pt x="1048029" y="1001"/>
                    <a:pt x="1004486" y="11"/>
                  </a:cubicBezTo>
                  <a:cubicBezTo>
                    <a:pt x="960943" y="-979"/>
                    <a:pt x="941151" y="62357"/>
                    <a:pt x="909484" y="112827"/>
                  </a:cubicBezTo>
                  <a:cubicBezTo>
                    <a:pt x="877817" y="163297"/>
                    <a:pt x="846148" y="236528"/>
                    <a:pt x="814481" y="302832"/>
                  </a:cubicBezTo>
                  <a:cubicBezTo>
                    <a:pt x="782814" y="369136"/>
                    <a:pt x="742240" y="457211"/>
                    <a:pt x="719479" y="510650"/>
                  </a:cubicBezTo>
                  <a:cubicBezTo>
                    <a:pt x="696718" y="564089"/>
                    <a:pt x="701666" y="586850"/>
                    <a:pt x="677915" y="623466"/>
                  </a:cubicBezTo>
                  <a:cubicBezTo>
                    <a:pt x="654164" y="660082"/>
                    <a:pt x="595778" y="697687"/>
                    <a:pt x="576975" y="730344"/>
                  </a:cubicBezTo>
                  <a:cubicBezTo>
                    <a:pt x="558172" y="763001"/>
                    <a:pt x="574995" y="795658"/>
                    <a:pt x="565099" y="819409"/>
                  </a:cubicBezTo>
                  <a:cubicBezTo>
                    <a:pt x="555203" y="843160"/>
                    <a:pt x="483951" y="863942"/>
                    <a:pt x="517598" y="872848"/>
                  </a:cubicBezTo>
                  <a:cubicBezTo>
                    <a:pt x="551245" y="881754"/>
                    <a:pt x="706614" y="897588"/>
                    <a:pt x="766980" y="872848"/>
                  </a:cubicBezTo>
                  <a:cubicBezTo>
                    <a:pt x="827346" y="848108"/>
                    <a:pt x="895629" y="765970"/>
                    <a:pt x="879795" y="724406"/>
                  </a:cubicBezTo>
                  <a:cubicBezTo>
                    <a:pt x="863961" y="682842"/>
                    <a:pt x="726405" y="655133"/>
                    <a:pt x="671977" y="623466"/>
                  </a:cubicBezTo>
                  <a:cubicBezTo>
                    <a:pt x="617549" y="591799"/>
                    <a:pt x="598746" y="562110"/>
                    <a:pt x="553224" y="534401"/>
                  </a:cubicBezTo>
                  <a:cubicBezTo>
                    <a:pt x="507702" y="506692"/>
                    <a:pt x="458222" y="470076"/>
                    <a:pt x="398845" y="457211"/>
                  </a:cubicBezTo>
                  <a:cubicBezTo>
                    <a:pt x="339468" y="444346"/>
                    <a:pt x="245455" y="430492"/>
                    <a:pt x="196964" y="457211"/>
                  </a:cubicBezTo>
                  <a:cubicBezTo>
                    <a:pt x="148473" y="483930"/>
                    <a:pt x="98003" y="558151"/>
                    <a:pt x="107899" y="617528"/>
                  </a:cubicBezTo>
                  <a:cubicBezTo>
                    <a:pt x="117795" y="676905"/>
                    <a:pt x="204881" y="756074"/>
                    <a:pt x="256341" y="813471"/>
                  </a:cubicBezTo>
                  <a:cubicBezTo>
                    <a:pt x="307801" y="870869"/>
                    <a:pt x="360250" y="914412"/>
                    <a:pt x="416658" y="961913"/>
                  </a:cubicBezTo>
                  <a:cubicBezTo>
                    <a:pt x="473066" y="1009414"/>
                    <a:pt x="550256" y="1060874"/>
                    <a:pt x="594788" y="1098479"/>
                  </a:cubicBezTo>
                  <a:cubicBezTo>
                    <a:pt x="639320" y="1136084"/>
                    <a:pt x="666040" y="1159835"/>
                    <a:pt x="683853" y="1187544"/>
                  </a:cubicBezTo>
                  <a:cubicBezTo>
                    <a:pt x="701666" y="1215253"/>
                    <a:pt x="719479" y="1238014"/>
                    <a:pt x="701666" y="1264733"/>
                  </a:cubicBezTo>
                  <a:cubicBezTo>
                    <a:pt x="683853" y="1291452"/>
                    <a:pt x="622497" y="1312235"/>
                    <a:pt x="576975" y="1347861"/>
                  </a:cubicBezTo>
                  <a:cubicBezTo>
                    <a:pt x="531453" y="1383487"/>
                    <a:pt x="465149" y="1445832"/>
                    <a:pt x="428533" y="1478489"/>
                  </a:cubicBezTo>
                  <a:cubicBezTo>
                    <a:pt x="391917" y="1511146"/>
                    <a:pt x="382021" y="1526981"/>
                    <a:pt x="357281" y="1543804"/>
                  </a:cubicBezTo>
                  <a:cubicBezTo>
                    <a:pt x="332541" y="1560627"/>
                    <a:pt x="288998" y="1558648"/>
                    <a:pt x="280092" y="1579430"/>
                  </a:cubicBezTo>
                  <a:cubicBezTo>
                    <a:pt x="271186" y="1600212"/>
                    <a:pt x="281081" y="1635837"/>
                    <a:pt x="303842" y="1668494"/>
                  </a:cubicBezTo>
                  <a:cubicBezTo>
                    <a:pt x="326603" y="1701151"/>
                    <a:pt x="416658" y="1775372"/>
                    <a:pt x="416658" y="1775372"/>
                  </a:cubicBezTo>
                  <a:cubicBezTo>
                    <a:pt x="455253" y="1811988"/>
                    <a:pt x="497806" y="1916887"/>
                    <a:pt x="535411" y="1888188"/>
                  </a:cubicBezTo>
                  <a:cubicBezTo>
                    <a:pt x="573016" y="1859489"/>
                    <a:pt x="618538" y="1662557"/>
                    <a:pt x="642289" y="1603180"/>
                  </a:cubicBezTo>
                  <a:cubicBezTo>
                    <a:pt x="666040" y="1543803"/>
                    <a:pt x="667029" y="1565575"/>
                    <a:pt x="677915" y="1531928"/>
                  </a:cubicBezTo>
                  <a:cubicBezTo>
                    <a:pt x="688801" y="1498281"/>
                    <a:pt x="711561" y="1436926"/>
                    <a:pt x="707603" y="1401300"/>
                  </a:cubicBezTo>
                  <a:cubicBezTo>
                    <a:pt x="703645" y="1365674"/>
                    <a:pt x="704634" y="1339943"/>
                    <a:pt x="654164" y="1318172"/>
                  </a:cubicBezTo>
                  <a:cubicBezTo>
                    <a:pt x="603694" y="1296401"/>
                    <a:pt x="473065" y="1291453"/>
                    <a:pt x="404782" y="1270671"/>
                  </a:cubicBezTo>
                  <a:cubicBezTo>
                    <a:pt x="336499" y="1249889"/>
                    <a:pt x="279102" y="1223169"/>
                    <a:pt x="244466" y="1193481"/>
                  </a:cubicBezTo>
                  <a:cubicBezTo>
                    <a:pt x="209830" y="1163793"/>
                    <a:pt x="193995" y="1118271"/>
                    <a:pt x="196964" y="1092541"/>
                  </a:cubicBezTo>
                  <a:cubicBezTo>
                    <a:pt x="199933" y="1066811"/>
                    <a:pt x="235560" y="1069780"/>
                    <a:pt x="262279" y="1039102"/>
                  </a:cubicBezTo>
                  <a:cubicBezTo>
                    <a:pt x="288998" y="1008424"/>
                    <a:pt x="327593" y="941131"/>
                    <a:pt x="357281" y="908474"/>
                  </a:cubicBezTo>
                  <a:cubicBezTo>
                    <a:pt x="386969" y="875817"/>
                    <a:pt x="426554" y="867899"/>
                    <a:pt x="440408" y="843159"/>
                  </a:cubicBezTo>
                  <a:cubicBezTo>
                    <a:pt x="454262" y="818419"/>
                    <a:pt x="444366" y="789720"/>
                    <a:pt x="440408" y="760032"/>
                  </a:cubicBezTo>
                  <a:cubicBezTo>
                    <a:pt x="436450" y="730344"/>
                    <a:pt x="426554" y="697687"/>
                    <a:pt x="416658" y="665030"/>
                  </a:cubicBezTo>
                  <a:cubicBezTo>
                    <a:pt x="406762" y="632373"/>
                    <a:pt x="369157" y="581902"/>
                    <a:pt x="381032" y="564089"/>
                  </a:cubicBezTo>
                  <a:cubicBezTo>
                    <a:pt x="392907" y="546276"/>
                    <a:pt x="459211" y="561121"/>
                    <a:pt x="487910" y="558152"/>
                  </a:cubicBezTo>
                  <a:cubicBezTo>
                    <a:pt x="516609" y="555183"/>
                    <a:pt x="562130" y="572006"/>
                    <a:pt x="553224" y="546276"/>
                  </a:cubicBezTo>
                  <a:cubicBezTo>
                    <a:pt x="544318" y="520546"/>
                    <a:pt x="471087" y="455232"/>
                    <a:pt x="434471" y="403772"/>
                  </a:cubicBezTo>
                  <a:cubicBezTo>
                    <a:pt x="397855" y="352312"/>
                    <a:pt x="358270" y="285019"/>
                    <a:pt x="333530" y="237518"/>
                  </a:cubicBezTo>
                  <a:cubicBezTo>
                    <a:pt x="308790" y="190017"/>
                    <a:pt x="301863" y="147464"/>
                    <a:pt x="286029" y="118765"/>
                  </a:cubicBezTo>
                  <a:cubicBezTo>
                    <a:pt x="270195" y="90066"/>
                    <a:pt x="261289" y="80170"/>
                    <a:pt x="238528" y="65326"/>
                  </a:cubicBezTo>
                  <a:cubicBezTo>
                    <a:pt x="215767" y="50482"/>
                    <a:pt x="181130" y="33658"/>
                    <a:pt x="149463" y="29700"/>
                  </a:cubicBezTo>
                  <a:cubicBezTo>
                    <a:pt x="117796" y="25742"/>
                    <a:pt x="73263" y="24752"/>
                    <a:pt x="48523" y="41575"/>
                  </a:cubicBezTo>
                  <a:cubicBezTo>
                    <a:pt x="23783" y="58398"/>
                    <a:pt x="-5906" y="89076"/>
                    <a:pt x="1021" y="130640"/>
                  </a:cubicBezTo>
                  <a:cubicBezTo>
                    <a:pt x="7948" y="172204"/>
                    <a:pt x="56439" y="244445"/>
                    <a:pt x="90086" y="290957"/>
                  </a:cubicBezTo>
                  <a:cubicBezTo>
                    <a:pt x="123733" y="337469"/>
                    <a:pt x="172224" y="383980"/>
                    <a:pt x="202902" y="409710"/>
                  </a:cubicBezTo>
                  <a:cubicBezTo>
                    <a:pt x="233580" y="435440"/>
                    <a:pt x="245455" y="450284"/>
                    <a:pt x="274154" y="445336"/>
                  </a:cubicBezTo>
                  <a:cubicBezTo>
                    <a:pt x="302853" y="440388"/>
                    <a:pt x="375094" y="380022"/>
                    <a:pt x="375094" y="380022"/>
                  </a:cubicBezTo>
                  <a:cubicBezTo>
                    <a:pt x="409730" y="357261"/>
                    <a:pt x="462180" y="340437"/>
                    <a:pt x="481972" y="308770"/>
                  </a:cubicBezTo>
                  <a:cubicBezTo>
                    <a:pt x="501764" y="277103"/>
                    <a:pt x="482961" y="227622"/>
                    <a:pt x="493847" y="190017"/>
                  </a:cubicBezTo>
                  <a:cubicBezTo>
                    <a:pt x="504733" y="152412"/>
                    <a:pt x="527494" y="111838"/>
                    <a:pt x="547286" y="83139"/>
                  </a:cubicBezTo>
                  <a:cubicBezTo>
                    <a:pt x="567078" y="54440"/>
                    <a:pt x="585882" y="29699"/>
                    <a:pt x="612601" y="17824"/>
                  </a:cubicBezTo>
                  <a:cubicBezTo>
                    <a:pt x="639320" y="5949"/>
                    <a:pt x="678904" y="-5926"/>
                    <a:pt x="707603" y="11887"/>
                  </a:cubicBezTo>
                  <a:cubicBezTo>
                    <a:pt x="736302" y="29700"/>
                    <a:pt x="750157" y="67305"/>
                    <a:pt x="784793" y="124702"/>
                  </a:cubicBezTo>
                  <a:cubicBezTo>
                    <a:pt x="819429" y="182099"/>
                    <a:pt x="884743" y="302832"/>
                    <a:pt x="915421" y="356271"/>
                  </a:cubicBezTo>
                  <a:cubicBezTo>
                    <a:pt x="946099" y="409710"/>
                    <a:pt x="945109" y="416637"/>
                    <a:pt x="968860" y="445336"/>
                  </a:cubicBezTo>
                  <a:cubicBezTo>
                    <a:pt x="992611" y="474035"/>
                    <a:pt x="1029226" y="516588"/>
                    <a:pt x="1057925" y="528463"/>
                  </a:cubicBezTo>
                  <a:cubicBezTo>
                    <a:pt x="1086624" y="540338"/>
                    <a:pt x="1106417" y="537370"/>
                    <a:pt x="1141053" y="516588"/>
                  </a:cubicBezTo>
                  <a:cubicBezTo>
                    <a:pt x="1175689" y="495806"/>
                    <a:pt x="1234076" y="440388"/>
                    <a:pt x="1265743" y="403772"/>
                  </a:cubicBezTo>
                  <a:cubicBezTo>
                    <a:pt x="1297410" y="367156"/>
                    <a:pt x="1313245" y="335489"/>
                    <a:pt x="1331058" y="296894"/>
                  </a:cubicBezTo>
                  <a:cubicBezTo>
                    <a:pt x="1348871" y="258299"/>
                    <a:pt x="1358767" y="210799"/>
                    <a:pt x="1372621" y="172204"/>
                  </a:cubicBezTo>
                  <a:cubicBezTo>
                    <a:pt x="1386475" y="133609"/>
                    <a:pt x="1399341" y="89077"/>
                    <a:pt x="1414185" y="65326"/>
                  </a:cubicBezTo>
                  <a:cubicBezTo>
                    <a:pt x="1429029" y="41575"/>
                    <a:pt x="1445852" y="38607"/>
                    <a:pt x="1461686" y="29700"/>
                  </a:cubicBezTo>
                  <a:cubicBezTo>
                    <a:pt x="1477520" y="20793"/>
                    <a:pt x="1486427" y="5949"/>
                    <a:pt x="1509188" y="11887"/>
                  </a:cubicBezTo>
                  <a:cubicBezTo>
                    <a:pt x="1531949" y="17825"/>
                    <a:pt x="1573513" y="49492"/>
                    <a:pt x="1598253" y="65326"/>
                  </a:cubicBezTo>
                  <a:cubicBezTo>
                    <a:pt x="1622993" y="81160"/>
                    <a:pt x="1640311" y="94024"/>
                    <a:pt x="1657629" y="106889"/>
                  </a:cubicBezTo>
                </a:path>
              </a:pathLst>
            </a:cu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 rot="19812264" flipH="1" flipV="1">
              <a:off x="4088606" y="2258095"/>
              <a:ext cx="323768" cy="421917"/>
            </a:xfrm>
            <a:custGeom>
              <a:avLst/>
              <a:gdLst>
                <a:gd name="connsiteX0" fmla="*/ 1170741 w 1657629"/>
                <a:gd name="connsiteY0" fmla="*/ 118765 h 1893098"/>
                <a:gd name="connsiteX1" fmla="*/ 1004486 w 1657629"/>
                <a:gd name="connsiteY1" fmla="*/ 11 h 1893098"/>
                <a:gd name="connsiteX2" fmla="*/ 909484 w 1657629"/>
                <a:gd name="connsiteY2" fmla="*/ 112827 h 1893098"/>
                <a:gd name="connsiteX3" fmla="*/ 814481 w 1657629"/>
                <a:gd name="connsiteY3" fmla="*/ 302832 h 1893098"/>
                <a:gd name="connsiteX4" fmla="*/ 719479 w 1657629"/>
                <a:gd name="connsiteY4" fmla="*/ 510650 h 1893098"/>
                <a:gd name="connsiteX5" fmla="*/ 677915 w 1657629"/>
                <a:gd name="connsiteY5" fmla="*/ 623466 h 1893098"/>
                <a:gd name="connsiteX6" fmla="*/ 576975 w 1657629"/>
                <a:gd name="connsiteY6" fmla="*/ 730344 h 1893098"/>
                <a:gd name="connsiteX7" fmla="*/ 565099 w 1657629"/>
                <a:gd name="connsiteY7" fmla="*/ 819409 h 1893098"/>
                <a:gd name="connsiteX8" fmla="*/ 517598 w 1657629"/>
                <a:gd name="connsiteY8" fmla="*/ 872848 h 1893098"/>
                <a:gd name="connsiteX9" fmla="*/ 766980 w 1657629"/>
                <a:gd name="connsiteY9" fmla="*/ 872848 h 1893098"/>
                <a:gd name="connsiteX10" fmla="*/ 879795 w 1657629"/>
                <a:gd name="connsiteY10" fmla="*/ 724406 h 1893098"/>
                <a:gd name="connsiteX11" fmla="*/ 671977 w 1657629"/>
                <a:gd name="connsiteY11" fmla="*/ 623466 h 1893098"/>
                <a:gd name="connsiteX12" fmla="*/ 553224 w 1657629"/>
                <a:gd name="connsiteY12" fmla="*/ 534401 h 1893098"/>
                <a:gd name="connsiteX13" fmla="*/ 398845 w 1657629"/>
                <a:gd name="connsiteY13" fmla="*/ 457211 h 1893098"/>
                <a:gd name="connsiteX14" fmla="*/ 196964 w 1657629"/>
                <a:gd name="connsiteY14" fmla="*/ 457211 h 1893098"/>
                <a:gd name="connsiteX15" fmla="*/ 107899 w 1657629"/>
                <a:gd name="connsiteY15" fmla="*/ 617528 h 1893098"/>
                <a:gd name="connsiteX16" fmla="*/ 256341 w 1657629"/>
                <a:gd name="connsiteY16" fmla="*/ 813471 h 1893098"/>
                <a:gd name="connsiteX17" fmla="*/ 416658 w 1657629"/>
                <a:gd name="connsiteY17" fmla="*/ 961913 h 1893098"/>
                <a:gd name="connsiteX18" fmla="*/ 594788 w 1657629"/>
                <a:gd name="connsiteY18" fmla="*/ 1098479 h 1893098"/>
                <a:gd name="connsiteX19" fmla="*/ 683853 w 1657629"/>
                <a:gd name="connsiteY19" fmla="*/ 1187544 h 1893098"/>
                <a:gd name="connsiteX20" fmla="*/ 701666 w 1657629"/>
                <a:gd name="connsiteY20" fmla="*/ 1264733 h 1893098"/>
                <a:gd name="connsiteX21" fmla="*/ 576975 w 1657629"/>
                <a:gd name="connsiteY21" fmla="*/ 1347861 h 1893098"/>
                <a:gd name="connsiteX22" fmla="*/ 428533 w 1657629"/>
                <a:gd name="connsiteY22" fmla="*/ 1478489 h 1893098"/>
                <a:gd name="connsiteX23" fmla="*/ 357281 w 1657629"/>
                <a:gd name="connsiteY23" fmla="*/ 1543804 h 1893098"/>
                <a:gd name="connsiteX24" fmla="*/ 280092 w 1657629"/>
                <a:gd name="connsiteY24" fmla="*/ 1579430 h 1893098"/>
                <a:gd name="connsiteX25" fmla="*/ 303842 w 1657629"/>
                <a:gd name="connsiteY25" fmla="*/ 1668494 h 1893098"/>
                <a:gd name="connsiteX26" fmla="*/ 416658 w 1657629"/>
                <a:gd name="connsiteY26" fmla="*/ 1775372 h 1893098"/>
                <a:gd name="connsiteX27" fmla="*/ 535411 w 1657629"/>
                <a:gd name="connsiteY27" fmla="*/ 1888188 h 1893098"/>
                <a:gd name="connsiteX28" fmla="*/ 642289 w 1657629"/>
                <a:gd name="connsiteY28" fmla="*/ 1603180 h 1893098"/>
                <a:gd name="connsiteX29" fmla="*/ 677915 w 1657629"/>
                <a:gd name="connsiteY29" fmla="*/ 1531928 h 1893098"/>
                <a:gd name="connsiteX30" fmla="*/ 707603 w 1657629"/>
                <a:gd name="connsiteY30" fmla="*/ 1401300 h 1893098"/>
                <a:gd name="connsiteX31" fmla="*/ 654164 w 1657629"/>
                <a:gd name="connsiteY31" fmla="*/ 1318172 h 1893098"/>
                <a:gd name="connsiteX32" fmla="*/ 404782 w 1657629"/>
                <a:gd name="connsiteY32" fmla="*/ 1270671 h 1893098"/>
                <a:gd name="connsiteX33" fmla="*/ 244466 w 1657629"/>
                <a:gd name="connsiteY33" fmla="*/ 1193481 h 1893098"/>
                <a:gd name="connsiteX34" fmla="*/ 196964 w 1657629"/>
                <a:gd name="connsiteY34" fmla="*/ 1092541 h 1893098"/>
                <a:gd name="connsiteX35" fmla="*/ 262279 w 1657629"/>
                <a:gd name="connsiteY35" fmla="*/ 1039102 h 1893098"/>
                <a:gd name="connsiteX36" fmla="*/ 357281 w 1657629"/>
                <a:gd name="connsiteY36" fmla="*/ 908474 h 1893098"/>
                <a:gd name="connsiteX37" fmla="*/ 440408 w 1657629"/>
                <a:gd name="connsiteY37" fmla="*/ 843159 h 1893098"/>
                <a:gd name="connsiteX38" fmla="*/ 440408 w 1657629"/>
                <a:gd name="connsiteY38" fmla="*/ 760032 h 1893098"/>
                <a:gd name="connsiteX39" fmla="*/ 416658 w 1657629"/>
                <a:gd name="connsiteY39" fmla="*/ 665030 h 1893098"/>
                <a:gd name="connsiteX40" fmla="*/ 381032 w 1657629"/>
                <a:gd name="connsiteY40" fmla="*/ 564089 h 1893098"/>
                <a:gd name="connsiteX41" fmla="*/ 487910 w 1657629"/>
                <a:gd name="connsiteY41" fmla="*/ 558152 h 1893098"/>
                <a:gd name="connsiteX42" fmla="*/ 553224 w 1657629"/>
                <a:gd name="connsiteY42" fmla="*/ 546276 h 1893098"/>
                <a:gd name="connsiteX43" fmla="*/ 434471 w 1657629"/>
                <a:gd name="connsiteY43" fmla="*/ 403772 h 1893098"/>
                <a:gd name="connsiteX44" fmla="*/ 333530 w 1657629"/>
                <a:gd name="connsiteY44" fmla="*/ 237518 h 1893098"/>
                <a:gd name="connsiteX45" fmla="*/ 286029 w 1657629"/>
                <a:gd name="connsiteY45" fmla="*/ 118765 h 1893098"/>
                <a:gd name="connsiteX46" fmla="*/ 238528 w 1657629"/>
                <a:gd name="connsiteY46" fmla="*/ 65326 h 1893098"/>
                <a:gd name="connsiteX47" fmla="*/ 149463 w 1657629"/>
                <a:gd name="connsiteY47" fmla="*/ 29700 h 1893098"/>
                <a:gd name="connsiteX48" fmla="*/ 48523 w 1657629"/>
                <a:gd name="connsiteY48" fmla="*/ 41575 h 1893098"/>
                <a:gd name="connsiteX49" fmla="*/ 1021 w 1657629"/>
                <a:gd name="connsiteY49" fmla="*/ 130640 h 1893098"/>
                <a:gd name="connsiteX50" fmla="*/ 90086 w 1657629"/>
                <a:gd name="connsiteY50" fmla="*/ 290957 h 1893098"/>
                <a:gd name="connsiteX51" fmla="*/ 202902 w 1657629"/>
                <a:gd name="connsiteY51" fmla="*/ 409710 h 1893098"/>
                <a:gd name="connsiteX52" fmla="*/ 274154 w 1657629"/>
                <a:gd name="connsiteY52" fmla="*/ 445336 h 1893098"/>
                <a:gd name="connsiteX53" fmla="*/ 375094 w 1657629"/>
                <a:gd name="connsiteY53" fmla="*/ 380022 h 1893098"/>
                <a:gd name="connsiteX54" fmla="*/ 481972 w 1657629"/>
                <a:gd name="connsiteY54" fmla="*/ 308770 h 1893098"/>
                <a:gd name="connsiteX55" fmla="*/ 493847 w 1657629"/>
                <a:gd name="connsiteY55" fmla="*/ 190017 h 1893098"/>
                <a:gd name="connsiteX56" fmla="*/ 547286 w 1657629"/>
                <a:gd name="connsiteY56" fmla="*/ 83139 h 1893098"/>
                <a:gd name="connsiteX57" fmla="*/ 612601 w 1657629"/>
                <a:gd name="connsiteY57" fmla="*/ 17824 h 1893098"/>
                <a:gd name="connsiteX58" fmla="*/ 707603 w 1657629"/>
                <a:gd name="connsiteY58" fmla="*/ 11887 h 1893098"/>
                <a:gd name="connsiteX59" fmla="*/ 784793 w 1657629"/>
                <a:gd name="connsiteY59" fmla="*/ 124702 h 1893098"/>
                <a:gd name="connsiteX60" fmla="*/ 915421 w 1657629"/>
                <a:gd name="connsiteY60" fmla="*/ 356271 h 1893098"/>
                <a:gd name="connsiteX61" fmla="*/ 968860 w 1657629"/>
                <a:gd name="connsiteY61" fmla="*/ 445336 h 1893098"/>
                <a:gd name="connsiteX62" fmla="*/ 1057925 w 1657629"/>
                <a:gd name="connsiteY62" fmla="*/ 528463 h 1893098"/>
                <a:gd name="connsiteX63" fmla="*/ 1141053 w 1657629"/>
                <a:gd name="connsiteY63" fmla="*/ 516588 h 1893098"/>
                <a:gd name="connsiteX64" fmla="*/ 1265743 w 1657629"/>
                <a:gd name="connsiteY64" fmla="*/ 403772 h 1893098"/>
                <a:gd name="connsiteX65" fmla="*/ 1331058 w 1657629"/>
                <a:gd name="connsiteY65" fmla="*/ 296894 h 1893098"/>
                <a:gd name="connsiteX66" fmla="*/ 1372621 w 1657629"/>
                <a:gd name="connsiteY66" fmla="*/ 172204 h 1893098"/>
                <a:gd name="connsiteX67" fmla="*/ 1414185 w 1657629"/>
                <a:gd name="connsiteY67" fmla="*/ 65326 h 1893098"/>
                <a:gd name="connsiteX68" fmla="*/ 1461686 w 1657629"/>
                <a:gd name="connsiteY68" fmla="*/ 29700 h 1893098"/>
                <a:gd name="connsiteX69" fmla="*/ 1509188 w 1657629"/>
                <a:gd name="connsiteY69" fmla="*/ 11887 h 1893098"/>
                <a:gd name="connsiteX70" fmla="*/ 1598253 w 1657629"/>
                <a:gd name="connsiteY70" fmla="*/ 65326 h 1893098"/>
                <a:gd name="connsiteX71" fmla="*/ 1657629 w 1657629"/>
                <a:gd name="connsiteY71" fmla="*/ 106889 h 1893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1657629" h="1893098">
                  <a:moveTo>
                    <a:pt x="1170741" y="118765"/>
                  </a:moveTo>
                  <a:cubicBezTo>
                    <a:pt x="1109385" y="59883"/>
                    <a:pt x="1048029" y="1001"/>
                    <a:pt x="1004486" y="11"/>
                  </a:cubicBezTo>
                  <a:cubicBezTo>
                    <a:pt x="960943" y="-979"/>
                    <a:pt x="941151" y="62357"/>
                    <a:pt x="909484" y="112827"/>
                  </a:cubicBezTo>
                  <a:cubicBezTo>
                    <a:pt x="877817" y="163297"/>
                    <a:pt x="846148" y="236528"/>
                    <a:pt x="814481" y="302832"/>
                  </a:cubicBezTo>
                  <a:cubicBezTo>
                    <a:pt x="782814" y="369136"/>
                    <a:pt x="742240" y="457211"/>
                    <a:pt x="719479" y="510650"/>
                  </a:cubicBezTo>
                  <a:cubicBezTo>
                    <a:pt x="696718" y="564089"/>
                    <a:pt x="701666" y="586850"/>
                    <a:pt x="677915" y="623466"/>
                  </a:cubicBezTo>
                  <a:cubicBezTo>
                    <a:pt x="654164" y="660082"/>
                    <a:pt x="595778" y="697687"/>
                    <a:pt x="576975" y="730344"/>
                  </a:cubicBezTo>
                  <a:cubicBezTo>
                    <a:pt x="558172" y="763001"/>
                    <a:pt x="574995" y="795658"/>
                    <a:pt x="565099" y="819409"/>
                  </a:cubicBezTo>
                  <a:cubicBezTo>
                    <a:pt x="555203" y="843160"/>
                    <a:pt x="483951" y="863942"/>
                    <a:pt x="517598" y="872848"/>
                  </a:cubicBezTo>
                  <a:cubicBezTo>
                    <a:pt x="551245" y="881754"/>
                    <a:pt x="706614" y="897588"/>
                    <a:pt x="766980" y="872848"/>
                  </a:cubicBezTo>
                  <a:cubicBezTo>
                    <a:pt x="827346" y="848108"/>
                    <a:pt x="895629" y="765970"/>
                    <a:pt x="879795" y="724406"/>
                  </a:cubicBezTo>
                  <a:cubicBezTo>
                    <a:pt x="863961" y="682842"/>
                    <a:pt x="726405" y="655133"/>
                    <a:pt x="671977" y="623466"/>
                  </a:cubicBezTo>
                  <a:cubicBezTo>
                    <a:pt x="617549" y="591799"/>
                    <a:pt x="598746" y="562110"/>
                    <a:pt x="553224" y="534401"/>
                  </a:cubicBezTo>
                  <a:cubicBezTo>
                    <a:pt x="507702" y="506692"/>
                    <a:pt x="458222" y="470076"/>
                    <a:pt x="398845" y="457211"/>
                  </a:cubicBezTo>
                  <a:cubicBezTo>
                    <a:pt x="339468" y="444346"/>
                    <a:pt x="245455" y="430492"/>
                    <a:pt x="196964" y="457211"/>
                  </a:cubicBezTo>
                  <a:cubicBezTo>
                    <a:pt x="148473" y="483930"/>
                    <a:pt x="98003" y="558151"/>
                    <a:pt x="107899" y="617528"/>
                  </a:cubicBezTo>
                  <a:cubicBezTo>
                    <a:pt x="117795" y="676905"/>
                    <a:pt x="204881" y="756074"/>
                    <a:pt x="256341" y="813471"/>
                  </a:cubicBezTo>
                  <a:cubicBezTo>
                    <a:pt x="307801" y="870869"/>
                    <a:pt x="360250" y="914412"/>
                    <a:pt x="416658" y="961913"/>
                  </a:cubicBezTo>
                  <a:cubicBezTo>
                    <a:pt x="473066" y="1009414"/>
                    <a:pt x="550256" y="1060874"/>
                    <a:pt x="594788" y="1098479"/>
                  </a:cubicBezTo>
                  <a:cubicBezTo>
                    <a:pt x="639320" y="1136084"/>
                    <a:pt x="666040" y="1159835"/>
                    <a:pt x="683853" y="1187544"/>
                  </a:cubicBezTo>
                  <a:cubicBezTo>
                    <a:pt x="701666" y="1215253"/>
                    <a:pt x="719479" y="1238014"/>
                    <a:pt x="701666" y="1264733"/>
                  </a:cubicBezTo>
                  <a:cubicBezTo>
                    <a:pt x="683853" y="1291452"/>
                    <a:pt x="622497" y="1312235"/>
                    <a:pt x="576975" y="1347861"/>
                  </a:cubicBezTo>
                  <a:cubicBezTo>
                    <a:pt x="531453" y="1383487"/>
                    <a:pt x="465149" y="1445832"/>
                    <a:pt x="428533" y="1478489"/>
                  </a:cubicBezTo>
                  <a:cubicBezTo>
                    <a:pt x="391917" y="1511146"/>
                    <a:pt x="382021" y="1526981"/>
                    <a:pt x="357281" y="1543804"/>
                  </a:cubicBezTo>
                  <a:cubicBezTo>
                    <a:pt x="332541" y="1560627"/>
                    <a:pt x="288998" y="1558648"/>
                    <a:pt x="280092" y="1579430"/>
                  </a:cubicBezTo>
                  <a:cubicBezTo>
                    <a:pt x="271186" y="1600212"/>
                    <a:pt x="281081" y="1635837"/>
                    <a:pt x="303842" y="1668494"/>
                  </a:cubicBezTo>
                  <a:cubicBezTo>
                    <a:pt x="326603" y="1701151"/>
                    <a:pt x="416658" y="1775372"/>
                    <a:pt x="416658" y="1775372"/>
                  </a:cubicBezTo>
                  <a:cubicBezTo>
                    <a:pt x="455253" y="1811988"/>
                    <a:pt x="497806" y="1916887"/>
                    <a:pt x="535411" y="1888188"/>
                  </a:cubicBezTo>
                  <a:cubicBezTo>
                    <a:pt x="573016" y="1859489"/>
                    <a:pt x="618538" y="1662557"/>
                    <a:pt x="642289" y="1603180"/>
                  </a:cubicBezTo>
                  <a:cubicBezTo>
                    <a:pt x="666040" y="1543803"/>
                    <a:pt x="667029" y="1565575"/>
                    <a:pt x="677915" y="1531928"/>
                  </a:cubicBezTo>
                  <a:cubicBezTo>
                    <a:pt x="688801" y="1498281"/>
                    <a:pt x="711561" y="1436926"/>
                    <a:pt x="707603" y="1401300"/>
                  </a:cubicBezTo>
                  <a:cubicBezTo>
                    <a:pt x="703645" y="1365674"/>
                    <a:pt x="704634" y="1339943"/>
                    <a:pt x="654164" y="1318172"/>
                  </a:cubicBezTo>
                  <a:cubicBezTo>
                    <a:pt x="603694" y="1296401"/>
                    <a:pt x="473065" y="1291453"/>
                    <a:pt x="404782" y="1270671"/>
                  </a:cubicBezTo>
                  <a:cubicBezTo>
                    <a:pt x="336499" y="1249889"/>
                    <a:pt x="279102" y="1223169"/>
                    <a:pt x="244466" y="1193481"/>
                  </a:cubicBezTo>
                  <a:cubicBezTo>
                    <a:pt x="209830" y="1163793"/>
                    <a:pt x="193995" y="1118271"/>
                    <a:pt x="196964" y="1092541"/>
                  </a:cubicBezTo>
                  <a:cubicBezTo>
                    <a:pt x="199933" y="1066811"/>
                    <a:pt x="235560" y="1069780"/>
                    <a:pt x="262279" y="1039102"/>
                  </a:cubicBezTo>
                  <a:cubicBezTo>
                    <a:pt x="288998" y="1008424"/>
                    <a:pt x="327593" y="941131"/>
                    <a:pt x="357281" y="908474"/>
                  </a:cubicBezTo>
                  <a:cubicBezTo>
                    <a:pt x="386969" y="875817"/>
                    <a:pt x="426554" y="867899"/>
                    <a:pt x="440408" y="843159"/>
                  </a:cubicBezTo>
                  <a:cubicBezTo>
                    <a:pt x="454262" y="818419"/>
                    <a:pt x="444366" y="789720"/>
                    <a:pt x="440408" y="760032"/>
                  </a:cubicBezTo>
                  <a:cubicBezTo>
                    <a:pt x="436450" y="730344"/>
                    <a:pt x="426554" y="697687"/>
                    <a:pt x="416658" y="665030"/>
                  </a:cubicBezTo>
                  <a:cubicBezTo>
                    <a:pt x="406762" y="632373"/>
                    <a:pt x="369157" y="581902"/>
                    <a:pt x="381032" y="564089"/>
                  </a:cubicBezTo>
                  <a:cubicBezTo>
                    <a:pt x="392907" y="546276"/>
                    <a:pt x="459211" y="561121"/>
                    <a:pt x="487910" y="558152"/>
                  </a:cubicBezTo>
                  <a:cubicBezTo>
                    <a:pt x="516609" y="555183"/>
                    <a:pt x="562130" y="572006"/>
                    <a:pt x="553224" y="546276"/>
                  </a:cubicBezTo>
                  <a:cubicBezTo>
                    <a:pt x="544318" y="520546"/>
                    <a:pt x="471087" y="455232"/>
                    <a:pt x="434471" y="403772"/>
                  </a:cubicBezTo>
                  <a:cubicBezTo>
                    <a:pt x="397855" y="352312"/>
                    <a:pt x="358270" y="285019"/>
                    <a:pt x="333530" y="237518"/>
                  </a:cubicBezTo>
                  <a:cubicBezTo>
                    <a:pt x="308790" y="190017"/>
                    <a:pt x="301863" y="147464"/>
                    <a:pt x="286029" y="118765"/>
                  </a:cubicBezTo>
                  <a:cubicBezTo>
                    <a:pt x="270195" y="90066"/>
                    <a:pt x="261289" y="80170"/>
                    <a:pt x="238528" y="65326"/>
                  </a:cubicBezTo>
                  <a:cubicBezTo>
                    <a:pt x="215767" y="50482"/>
                    <a:pt x="181130" y="33658"/>
                    <a:pt x="149463" y="29700"/>
                  </a:cubicBezTo>
                  <a:cubicBezTo>
                    <a:pt x="117796" y="25742"/>
                    <a:pt x="73263" y="24752"/>
                    <a:pt x="48523" y="41575"/>
                  </a:cubicBezTo>
                  <a:cubicBezTo>
                    <a:pt x="23783" y="58398"/>
                    <a:pt x="-5906" y="89076"/>
                    <a:pt x="1021" y="130640"/>
                  </a:cubicBezTo>
                  <a:cubicBezTo>
                    <a:pt x="7948" y="172204"/>
                    <a:pt x="56439" y="244445"/>
                    <a:pt x="90086" y="290957"/>
                  </a:cubicBezTo>
                  <a:cubicBezTo>
                    <a:pt x="123733" y="337469"/>
                    <a:pt x="172224" y="383980"/>
                    <a:pt x="202902" y="409710"/>
                  </a:cubicBezTo>
                  <a:cubicBezTo>
                    <a:pt x="233580" y="435440"/>
                    <a:pt x="245455" y="450284"/>
                    <a:pt x="274154" y="445336"/>
                  </a:cubicBezTo>
                  <a:cubicBezTo>
                    <a:pt x="302853" y="440388"/>
                    <a:pt x="375094" y="380022"/>
                    <a:pt x="375094" y="380022"/>
                  </a:cubicBezTo>
                  <a:cubicBezTo>
                    <a:pt x="409730" y="357261"/>
                    <a:pt x="462180" y="340437"/>
                    <a:pt x="481972" y="308770"/>
                  </a:cubicBezTo>
                  <a:cubicBezTo>
                    <a:pt x="501764" y="277103"/>
                    <a:pt x="482961" y="227622"/>
                    <a:pt x="493847" y="190017"/>
                  </a:cubicBezTo>
                  <a:cubicBezTo>
                    <a:pt x="504733" y="152412"/>
                    <a:pt x="527494" y="111838"/>
                    <a:pt x="547286" y="83139"/>
                  </a:cubicBezTo>
                  <a:cubicBezTo>
                    <a:pt x="567078" y="54440"/>
                    <a:pt x="585882" y="29699"/>
                    <a:pt x="612601" y="17824"/>
                  </a:cubicBezTo>
                  <a:cubicBezTo>
                    <a:pt x="639320" y="5949"/>
                    <a:pt x="678904" y="-5926"/>
                    <a:pt x="707603" y="11887"/>
                  </a:cubicBezTo>
                  <a:cubicBezTo>
                    <a:pt x="736302" y="29700"/>
                    <a:pt x="750157" y="67305"/>
                    <a:pt x="784793" y="124702"/>
                  </a:cubicBezTo>
                  <a:cubicBezTo>
                    <a:pt x="819429" y="182099"/>
                    <a:pt x="884743" y="302832"/>
                    <a:pt x="915421" y="356271"/>
                  </a:cubicBezTo>
                  <a:cubicBezTo>
                    <a:pt x="946099" y="409710"/>
                    <a:pt x="945109" y="416637"/>
                    <a:pt x="968860" y="445336"/>
                  </a:cubicBezTo>
                  <a:cubicBezTo>
                    <a:pt x="992611" y="474035"/>
                    <a:pt x="1029226" y="516588"/>
                    <a:pt x="1057925" y="528463"/>
                  </a:cubicBezTo>
                  <a:cubicBezTo>
                    <a:pt x="1086624" y="540338"/>
                    <a:pt x="1106417" y="537370"/>
                    <a:pt x="1141053" y="516588"/>
                  </a:cubicBezTo>
                  <a:cubicBezTo>
                    <a:pt x="1175689" y="495806"/>
                    <a:pt x="1234076" y="440388"/>
                    <a:pt x="1265743" y="403772"/>
                  </a:cubicBezTo>
                  <a:cubicBezTo>
                    <a:pt x="1297410" y="367156"/>
                    <a:pt x="1313245" y="335489"/>
                    <a:pt x="1331058" y="296894"/>
                  </a:cubicBezTo>
                  <a:cubicBezTo>
                    <a:pt x="1348871" y="258299"/>
                    <a:pt x="1358767" y="210799"/>
                    <a:pt x="1372621" y="172204"/>
                  </a:cubicBezTo>
                  <a:cubicBezTo>
                    <a:pt x="1386475" y="133609"/>
                    <a:pt x="1399341" y="89077"/>
                    <a:pt x="1414185" y="65326"/>
                  </a:cubicBezTo>
                  <a:cubicBezTo>
                    <a:pt x="1429029" y="41575"/>
                    <a:pt x="1445852" y="38607"/>
                    <a:pt x="1461686" y="29700"/>
                  </a:cubicBezTo>
                  <a:cubicBezTo>
                    <a:pt x="1477520" y="20793"/>
                    <a:pt x="1486427" y="5949"/>
                    <a:pt x="1509188" y="11887"/>
                  </a:cubicBezTo>
                  <a:cubicBezTo>
                    <a:pt x="1531949" y="17825"/>
                    <a:pt x="1573513" y="49492"/>
                    <a:pt x="1598253" y="65326"/>
                  </a:cubicBezTo>
                  <a:cubicBezTo>
                    <a:pt x="1622993" y="81160"/>
                    <a:pt x="1640311" y="94024"/>
                    <a:pt x="1657629" y="106889"/>
                  </a:cubicBezTo>
                </a:path>
              </a:pathLst>
            </a:cu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3600450" y="2216228"/>
              <a:ext cx="990600" cy="45719"/>
            </a:xfrm>
            <a:prstGeom prst="rect">
              <a:avLst/>
            </a:prstGeom>
            <a:solidFill>
              <a:srgbClr val="FF0000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3841513" y="1694328"/>
              <a:ext cx="645207" cy="4686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30s</a:t>
              </a:r>
              <a:endParaRPr lang="en-US" sz="1800" dirty="0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3874643" y="3475503"/>
              <a:ext cx="645207" cy="4686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50s</a:t>
              </a:r>
              <a:endParaRPr lang="en-US" sz="1800" dirty="0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5147619" y="2205541"/>
              <a:ext cx="736740" cy="3514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mRNA</a:t>
              </a:r>
              <a:endParaRPr lang="en-US" sz="1200" dirty="0"/>
            </a:p>
          </p:txBody>
        </p:sp>
        <p:cxnSp>
          <p:nvCxnSpPr>
            <p:cNvPr id="199" name="Straight Arrow Connector 198"/>
            <p:cNvCxnSpPr/>
            <p:nvPr/>
          </p:nvCxnSpPr>
          <p:spPr>
            <a:xfrm flipH="1" flipV="1">
              <a:off x="4591050" y="2239087"/>
              <a:ext cx="556570" cy="138943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00" name="TextBox 199"/>
            <p:cNvSpPr txBox="1"/>
            <p:nvPr/>
          </p:nvSpPr>
          <p:spPr>
            <a:xfrm>
              <a:off x="3366170" y="2594067"/>
              <a:ext cx="522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tRNA</a:t>
              </a:r>
              <a:endParaRPr lang="en-US" sz="1200" dirty="0" smtClean="0"/>
            </a:p>
            <a:p>
              <a:r>
                <a:rPr lang="en-US" sz="1200" dirty="0" smtClean="0"/>
                <a:t>P site</a:t>
              </a:r>
              <a:endParaRPr lang="en-US" sz="1200" dirty="0"/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4383116" y="2578140"/>
              <a:ext cx="5324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tRNA</a:t>
              </a:r>
              <a:endParaRPr lang="en-US" sz="1200" dirty="0" smtClean="0"/>
            </a:p>
            <a:p>
              <a:r>
                <a:rPr lang="en-US" sz="1200" dirty="0" smtClean="0"/>
                <a:t>A site</a:t>
              </a:r>
              <a:endParaRPr lang="en-US" sz="1200" dirty="0"/>
            </a:p>
          </p:txBody>
        </p:sp>
        <p:sp>
          <p:nvSpPr>
            <p:cNvPr id="202" name="Oval 201"/>
            <p:cNvSpPr/>
            <p:nvPr/>
          </p:nvSpPr>
          <p:spPr>
            <a:xfrm>
              <a:off x="4021582" y="2706879"/>
              <a:ext cx="107297" cy="107297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3309399" y="3055732"/>
              <a:ext cx="712183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growing</a:t>
              </a:r>
            </a:p>
            <a:p>
              <a:r>
                <a:rPr lang="en-US" sz="1200" dirty="0" smtClean="0"/>
                <a:t>peptide</a:t>
              </a:r>
              <a:endParaRPr lang="en-US" sz="1200" dirty="0"/>
            </a:p>
          </p:txBody>
        </p:sp>
        <p:cxnSp>
          <p:nvCxnSpPr>
            <p:cNvPr id="204" name="Straight Arrow Connector 203"/>
            <p:cNvCxnSpPr/>
            <p:nvPr/>
          </p:nvCxnSpPr>
          <p:spPr>
            <a:xfrm flipV="1">
              <a:off x="3944349" y="2824899"/>
              <a:ext cx="118245" cy="272631"/>
            </a:xfrm>
            <a:prstGeom prst="straightConnector1">
              <a:avLst/>
            </a:prstGeom>
            <a:ln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TextBox 204"/>
            <p:cNvSpPr txBox="1"/>
            <p:nvPr/>
          </p:nvSpPr>
          <p:spPr>
            <a:xfrm>
              <a:off x="4348787" y="3035356"/>
              <a:ext cx="885179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incoming</a:t>
              </a:r>
            </a:p>
            <a:p>
              <a:pPr algn="ctr"/>
              <a:r>
                <a:rPr lang="en-US" sz="1200" dirty="0" smtClean="0"/>
                <a:t>amino acid</a:t>
              </a:r>
              <a:endParaRPr lang="en-US" sz="1200" dirty="0"/>
            </a:p>
          </p:txBody>
        </p:sp>
        <p:sp>
          <p:nvSpPr>
            <p:cNvPr id="206" name="Oval 205"/>
            <p:cNvSpPr>
              <a:spLocks noChangeAspect="1"/>
            </p:cNvSpPr>
            <p:nvPr/>
          </p:nvSpPr>
          <p:spPr>
            <a:xfrm>
              <a:off x="4175759" y="2721700"/>
              <a:ext cx="64008" cy="64008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7" name="Straight Arrow Connector 206"/>
            <p:cNvCxnSpPr/>
            <p:nvPr/>
          </p:nvCxnSpPr>
          <p:spPr>
            <a:xfrm flipH="1" flipV="1">
              <a:off x="4241400" y="2808972"/>
              <a:ext cx="118245" cy="272631"/>
            </a:xfrm>
            <a:prstGeom prst="straightConnector1">
              <a:avLst/>
            </a:prstGeom>
            <a:ln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0" name="TextBox 209"/>
          <p:cNvSpPr txBox="1"/>
          <p:nvPr/>
        </p:nvSpPr>
        <p:spPr>
          <a:xfrm>
            <a:off x="1461110" y="7182235"/>
            <a:ext cx="1318894" cy="3477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46304" tIns="73152" rIns="146304" bIns="73152" rtlCol="0">
            <a:spAutoFit/>
          </a:bodyPr>
          <a:lstStyle/>
          <a:p>
            <a:pPr algn="ctr"/>
            <a:r>
              <a:rPr lang="en-US" sz="1300" dirty="0" smtClean="0"/>
              <a:t>free ribosome</a:t>
            </a:r>
            <a:endParaRPr lang="en-US" sz="13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626463" y="6071064"/>
            <a:ext cx="373534" cy="31693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490307" y="6162675"/>
            <a:ext cx="1176062" cy="101956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632730" y="6165140"/>
            <a:ext cx="2072176" cy="3290783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704906" y="6071064"/>
            <a:ext cx="103552" cy="91611"/>
          </a:xfrm>
          <a:prstGeom prst="rect">
            <a:avLst/>
          </a:prstGeom>
          <a:noFill/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3988058" y="5837844"/>
            <a:ext cx="103552" cy="91611"/>
          </a:xfrm>
          <a:prstGeom prst="rect">
            <a:avLst/>
          </a:prstGeom>
          <a:noFill/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560027" y="6165140"/>
            <a:ext cx="253736" cy="318135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5333242" y="7883057"/>
            <a:ext cx="894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ER bound</a:t>
            </a:r>
          </a:p>
          <a:p>
            <a:r>
              <a:rPr lang="en-US" sz="1400" b="1" dirty="0" smtClean="0"/>
              <a:t>ribosome</a:t>
            </a:r>
            <a:endParaRPr lang="en-US" sz="14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5169483" y="8185230"/>
            <a:ext cx="2521822" cy="1561889"/>
            <a:chOff x="5169483" y="8185230"/>
            <a:chExt cx="2521822" cy="1561889"/>
          </a:xfrm>
        </p:grpSpPr>
        <p:cxnSp>
          <p:nvCxnSpPr>
            <p:cNvPr id="212" name="Straight Connector 211"/>
            <p:cNvCxnSpPr/>
            <p:nvPr/>
          </p:nvCxnSpPr>
          <p:spPr>
            <a:xfrm flipV="1">
              <a:off x="6046328" y="8493213"/>
              <a:ext cx="1563229" cy="1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13" name="Rectangle 212"/>
            <p:cNvSpPr/>
            <p:nvPr/>
          </p:nvSpPr>
          <p:spPr>
            <a:xfrm>
              <a:off x="5725074" y="8370102"/>
              <a:ext cx="413896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</a:rPr>
                <a:t>m</a:t>
              </a:r>
              <a:r>
                <a:rPr lang="en-US" sz="1000" b="1" baseline="30000" dirty="0" smtClean="0">
                  <a:solidFill>
                    <a:srgbClr val="FF0000"/>
                  </a:solidFill>
                </a:rPr>
                <a:t>7</a:t>
              </a:r>
              <a:r>
                <a:rPr lang="en-US" sz="1000" b="1" dirty="0" smtClean="0">
                  <a:solidFill>
                    <a:srgbClr val="FF0000"/>
                  </a:solidFill>
                </a:rPr>
                <a:t>G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14" name="Oval 213"/>
            <p:cNvSpPr/>
            <p:nvPr/>
          </p:nvSpPr>
          <p:spPr>
            <a:xfrm>
              <a:off x="6255129" y="8288697"/>
              <a:ext cx="310536" cy="235161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/>
            <p:cNvSpPr/>
            <p:nvPr/>
          </p:nvSpPr>
          <p:spPr>
            <a:xfrm>
              <a:off x="6184496" y="8499089"/>
              <a:ext cx="435474" cy="313941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6278912" y="8523858"/>
              <a:ext cx="166474" cy="354184"/>
            </a:xfrm>
            <a:custGeom>
              <a:avLst/>
              <a:gdLst>
                <a:gd name="connsiteX0" fmla="*/ 115226 w 115226"/>
                <a:gd name="connsiteY0" fmla="*/ 0 h 350974"/>
                <a:gd name="connsiteX1" fmla="*/ 26326 w 115226"/>
                <a:gd name="connsiteY1" fmla="*/ 114300 h 350974"/>
                <a:gd name="connsiteX2" fmla="*/ 926 w 115226"/>
                <a:gd name="connsiteY2" fmla="*/ 330200 h 350974"/>
                <a:gd name="connsiteX3" fmla="*/ 51726 w 115226"/>
                <a:gd name="connsiteY3" fmla="*/ 330200 h 350974"/>
                <a:gd name="connsiteX0" fmla="*/ 110155 w 110155"/>
                <a:gd name="connsiteY0" fmla="*/ 0 h 333763"/>
                <a:gd name="connsiteX1" fmla="*/ 21255 w 110155"/>
                <a:gd name="connsiteY1" fmla="*/ 114300 h 333763"/>
                <a:gd name="connsiteX2" fmla="*/ 1292 w 110155"/>
                <a:gd name="connsiteY2" fmla="*/ 258060 h 333763"/>
                <a:gd name="connsiteX3" fmla="*/ 46655 w 110155"/>
                <a:gd name="connsiteY3" fmla="*/ 330200 h 333763"/>
                <a:gd name="connsiteX0" fmla="*/ 109646 w 109646"/>
                <a:gd name="connsiteY0" fmla="*/ 0 h 320923"/>
                <a:gd name="connsiteX1" fmla="*/ 20746 w 109646"/>
                <a:gd name="connsiteY1" fmla="*/ 114300 h 320923"/>
                <a:gd name="connsiteX2" fmla="*/ 783 w 109646"/>
                <a:gd name="connsiteY2" fmla="*/ 258060 h 320923"/>
                <a:gd name="connsiteX3" fmla="*/ 37991 w 109646"/>
                <a:gd name="connsiteY3" fmla="*/ 316674 h 320923"/>
                <a:gd name="connsiteX0" fmla="*/ 104820 w 104820"/>
                <a:gd name="connsiteY0" fmla="*/ 0 h 318972"/>
                <a:gd name="connsiteX1" fmla="*/ 15920 w 104820"/>
                <a:gd name="connsiteY1" fmla="*/ 114300 h 318972"/>
                <a:gd name="connsiteX2" fmla="*/ 1393 w 104820"/>
                <a:gd name="connsiteY2" fmla="*/ 208464 h 318972"/>
                <a:gd name="connsiteX3" fmla="*/ 33165 w 104820"/>
                <a:gd name="connsiteY3" fmla="*/ 316674 h 318972"/>
                <a:gd name="connsiteX0" fmla="*/ 104425 w 104425"/>
                <a:gd name="connsiteY0" fmla="*/ 0 h 279463"/>
                <a:gd name="connsiteX1" fmla="*/ 15525 w 104425"/>
                <a:gd name="connsiteY1" fmla="*/ 114300 h 279463"/>
                <a:gd name="connsiteX2" fmla="*/ 998 w 104425"/>
                <a:gd name="connsiteY2" fmla="*/ 208464 h 279463"/>
                <a:gd name="connsiteX3" fmla="*/ 27334 w 104425"/>
                <a:gd name="connsiteY3" fmla="*/ 276095 h 279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425" h="279463">
                  <a:moveTo>
                    <a:pt x="104425" y="0"/>
                  </a:moveTo>
                  <a:cubicBezTo>
                    <a:pt x="69500" y="29633"/>
                    <a:pt x="32763" y="79556"/>
                    <a:pt x="15525" y="114300"/>
                  </a:cubicBezTo>
                  <a:cubicBezTo>
                    <a:pt x="-1713" y="149044"/>
                    <a:pt x="-970" y="181498"/>
                    <a:pt x="998" y="208464"/>
                  </a:cubicBezTo>
                  <a:cubicBezTo>
                    <a:pt x="2966" y="235430"/>
                    <a:pt x="4050" y="294086"/>
                    <a:pt x="27334" y="276095"/>
                  </a:cubicBezTo>
                </a:path>
              </a:pathLst>
            </a:custGeom>
            <a:ln w="1905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ounded Rectangle 217"/>
            <p:cNvSpPr/>
            <p:nvPr/>
          </p:nvSpPr>
          <p:spPr>
            <a:xfrm>
              <a:off x="5945121" y="9008846"/>
              <a:ext cx="1448085" cy="738273"/>
            </a:xfrm>
            <a:prstGeom prst="roundRect">
              <a:avLst/>
            </a:prstGeom>
            <a:solidFill>
              <a:srgbClr val="800080"/>
            </a:solidFill>
            <a:ln>
              <a:noFill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ounded Rectangle 218"/>
            <p:cNvSpPr/>
            <p:nvPr/>
          </p:nvSpPr>
          <p:spPr>
            <a:xfrm>
              <a:off x="5984851" y="9102022"/>
              <a:ext cx="1365099" cy="58845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6402233" y="8985439"/>
              <a:ext cx="184682" cy="130805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6476652" y="8947779"/>
              <a:ext cx="46970" cy="2236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6149529" y="8830343"/>
              <a:ext cx="212349" cy="104007"/>
            </a:xfrm>
            <a:custGeom>
              <a:avLst/>
              <a:gdLst>
                <a:gd name="connsiteX0" fmla="*/ 78006 w 212349"/>
                <a:gd name="connsiteY0" fmla="*/ 0 h 104007"/>
                <a:gd name="connsiteX1" fmla="*/ 134344 w 212349"/>
                <a:gd name="connsiteY1" fmla="*/ 43336 h 104007"/>
                <a:gd name="connsiteX2" fmla="*/ 164679 w 212349"/>
                <a:gd name="connsiteY2" fmla="*/ 78005 h 104007"/>
                <a:gd name="connsiteX3" fmla="*/ 177680 w 212349"/>
                <a:gd name="connsiteY3" fmla="*/ 26002 h 104007"/>
                <a:gd name="connsiteX4" fmla="*/ 212349 w 212349"/>
                <a:gd name="connsiteY4" fmla="*/ 43336 h 104007"/>
                <a:gd name="connsiteX5" fmla="*/ 195015 w 212349"/>
                <a:gd name="connsiteY5" fmla="*/ 91006 h 104007"/>
                <a:gd name="connsiteX6" fmla="*/ 121343 w 212349"/>
                <a:gd name="connsiteY6" fmla="*/ 104007 h 104007"/>
                <a:gd name="connsiteX7" fmla="*/ 0 w 212349"/>
                <a:gd name="connsiteY7" fmla="*/ 65005 h 104007"/>
                <a:gd name="connsiteX8" fmla="*/ 78006 w 212349"/>
                <a:gd name="connsiteY8" fmla="*/ 0 h 104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349" h="104007">
                  <a:moveTo>
                    <a:pt x="78006" y="0"/>
                  </a:moveTo>
                  <a:lnTo>
                    <a:pt x="134344" y="43336"/>
                  </a:lnTo>
                  <a:lnTo>
                    <a:pt x="164679" y="78005"/>
                  </a:lnTo>
                  <a:lnTo>
                    <a:pt x="177680" y="26002"/>
                  </a:lnTo>
                  <a:lnTo>
                    <a:pt x="212349" y="43336"/>
                  </a:lnTo>
                  <a:lnTo>
                    <a:pt x="195015" y="91006"/>
                  </a:lnTo>
                  <a:lnTo>
                    <a:pt x="121343" y="104007"/>
                  </a:lnTo>
                  <a:lnTo>
                    <a:pt x="0" y="65005"/>
                  </a:lnTo>
                  <a:lnTo>
                    <a:pt x="78006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6188532" y="8878013"/>
              <a:ext cx="212349" cy="264353"/>
            </a:xfrm>
            <a:custGeom>
              <a:avLst/>
              <a:gdLst>
                <a:gd name="connsiteX0" fmla="*/ 0 w 212349"/>
                <a:gd name="connsiteY0" fmla="*/ 34669 h 264353"/>
                <a:gd name="connsiteX1" fmla="*/ 78006 w 212349"/>
                <a:gd name="connsiteY1" fmla="*/ 65005 h 264353"/>
                <a:gd name="connsiteX2" fmla="*/ 151678 w 212349"/>
                <a:gd name="connsiteY2" fmla="*/ 52004 h 264353"/>
                <a:gd name="connsiteX3" fmla="*/ 164679 w 212349"/>
                <a:gd name="connsiteY3" fmla="*/ 0 h 264353"/>
                <a:gd name="connsiteX4" fmla="*/ 208015 w 212349"/>
                <a:gd name="connsiteY4" fmla="*/ 86673 h 264353"/>
                <a:gd name="connsiteX5" fmla="*/ 212349 w 212349"/>
                <a:gd name="connsiteY5" fmla="*/ 264353 h 264353"/>
                <a:gd name="connsiteX6" fmla="*/ 56338 w 212349"/>
                <a:gd name="connsiteY6" fmla="*/ 255685 h 264353"/>
                <a:gd name="connsiteX7" fmla="*/ 78006 w 212349"/>
                <a:gd name="connsiteY7" fmla="*/ 95340 h 264353"/>
                <a:gd name="connsiteX8" fmla="*/ 0 w 212349"/>
                <a:gd name="connsiteY8" fmla="*/ 34669 h 264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349" h="264353">
                  <a:moveTo>
                    <a:pt x="0" y="34669"/>
                  </a:moveTo>
                  <a:lnTo>
                    <a:pt x="78006" y="65005"/>
                  </a:lnTo>
                  <a:lnTo>
                    <a:pt x="151678" y="52004"/>
                  </a:lnTo>
                  <a:lnTo>
                    <a:pt x="164679" y="0"/>
                  </a:lnTo>
                  <a:lnTo>
                    <a:pt x="208015" y="86673"/>
                  </a:lnTo>
                  <a:lnTo>
                    <a:pt x="212349" y="264353"/>
                  </a:lnTo>
                  <a:lnTo>
                    <a:pt x="56338" y="255685"/>
                  </a:lnTo>
                  <a:lnTo>
                    <a:pt x="78006" y="95340"/>
                  </a:lnTo>
                  <a:lnTo>
                    <a:pt x="0" y="34669"/>
                  </a:lnTo>
                  <a:close/>
                </a:path>
              </a:pathLst>
            </a:cu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6148515" y="8891014"/>
              <a:ext cx="362051" cy="533039"/>
            </a:xfrm>
            <a:custGeom>
              <a:avLst/>
              <a:gdLst>
                <a:gd name="connsiteX0" fmla="*/ 235031 w 362051"/>
                <a:gd name="connsiteY0" fmla="*/ 0 h 533039"/>
                <a:gd name="connsiteX1" fmla="*/ 252366 w 362051"/>
                <a:gd name="connsiteY1" fmla="*/ 34669 h 533039"/>
                <a:gd name="connsiteX2" fmla="*/ 278368 w 362051"/>
                <a:gd name="connsiteY2" fmla="*/ 52004 h 533039"/>
                <a:gd name="connsiteX3" fmla="*/ 308704 w 362051"/>
                <a:gd name="connsiteY3" fmla="*/ 60671 h 533039"/>
                <a:gd name="connsiteX4" fmla="*/ 339039 w 362051"/>
                <a:gd name="connsiteY4" fmla="*/ 65005 h 533039"/>
                <a:gd name="connsiteX5" fmla="*/ 352040 w 362051"/>
                <a:gd name="connsiteY5" fmla="*/ 73672 h 533039"/>
                <a:gd name="connsiteX6" fmla="*/ 352040 w 362051"/>
                <a:gd name="connsiteY6" fmla="*/ 138677 h 533039"/>
                <a:gd name="connsiteX7" fmla="*/ 339039 w 362051"/>
                <a:gd name="connsiteY7" fmla="*/ 238351 h 533039"/>
                <a:gd name="connsiteX8" fmla="*/ 326038 w 362051"/>
                <a:gd name="connsiteY8" fmla="*/ 264352 h 533039"/>
                <a:gd name="connsiteX9" fmla="*/ 304370 w 362051"/>
                <a:gd name="connsiteY9" fmla="*/ 281687 h 533039"/>
                <a:gd name="connsiteX10" fmla="*/ 295703 w 362051"/>
                <a:gd name="connsiteY10" fmla="*/ 294688 h 533039"/>
                <a:gd name="connsiteX11" fmla="*/ 282702 w 362051"/>
                <a:gd name="connsiteY11" fmla="*/ 299022 h 533039"/>
                <a:gd name="connsiteX12" fmla="*/ 269701 w 362051"/>
                <a:gd name="connsiteY12" fmla="*/ 307689 h 533039"/>
                <a:gd name="connsiteX13" fmla="*/ 230698 w 362051"/>
                <a:gd name="connsiteY13" fmla="*/ 316356 h 533039"/>
                <a:gd name="connsiteX14" fmla="*/ 213363 w 362051"/>
                <a:gd name="connsiteY14" fmla="*/ 320690 h 533039"/>
                <a:gd name="connsiteX15" fmla="*/ 187361 w 362051"/>
                <a:gd name="connsiteY15" fmla="*/ 329357 h 533039"/>
                <a:gd name="connsiteX16" fmla="*/ 178694 w 362051"/>
                <a:gd name="connsiteY16" fmla="*/ 342358 h 533039"/>
                <a:gd name="connsiteX17" fmla="*/ 170027 w 362051"/>
                <a:gd name="connsiteY17" fmla="*/ 368360 h 533039"/>
                <a:gd name="connsiteX18" fmla="*/ 178694 w 362051"/>
                <a:gd name="connsiteY18" fmla="*/ 416030 h 533039"/>
                <a:gd name="connsiteX19" fmla="*/ 187361 w 362051"/>
                <a:gd name="connsiteY19" fmla="*/ 424698 h 533039"/>
                <a:gd name="connsiteX20" fmla="*/ 200362 w 362051"/>
                <a:gd name="connsiteY20" fmla="*/ 433365 h 533039"/>
                <a:gd name="connsiteX21" fmla="*/ 226364 w 362051"/>
                <a:gd name="connsiteY21" fmla="*/ 416030 h 533039"/>
                <a:gd name="connsiteX22" fmla="*/ 252366 w 362051"/>
                <a:gd name="connsiteY22" fmla="*/ 398696 h 533039"/>
                <a:gd name="connsiteX23" fmla="*/ 282702 w 362051"/>
                <a:gd name="connsiteY23" fmla="*/ 407363 h 533039"/>
                <a:gd name="connsiteX24" fmla="*/ 295703 w 362051"/>
                <a:gd name="connsiteY24" fmla="*/ 416030 h 533039"/>
                <a:gd name="connsiteX25" fmla="*/ 300036 w 362051"/>
                <a:gd name="connsiteY25" fmla="*/ 429031 h 533039"/>
                <a:gd name="connsiteX26" fmla="*/ 308704 w 362051"/>
                <a:gd name="connsiteY26" fmla="*/ 437698 h 533039"/>
                <a:gd name="connsiteX27" fmla="*/ 313037 w 362051"/>
                <a:gd name="connsiteY27" fmla="*/ 455033 h 533039"/>
                <a:gd name="connsiteX28" fmla="*/ 295703 w 362051"/>
                <a:gd name="connsiteY28" fmla="*/ 481035 h 533039"/>
                <a:gd name="connsiteX29" fmla="*/ 269701 w 362051"/>
                <a:gd name="connsiteY29" fmla="*/ 489702 h 533039"/>
                <a:gd name="connsiteX30" fmla="*/ 252366 w 362051"/>
                <a:gd name="connsiteY30" fmla="*/ 481035 h 533039"/>
                <a:gd name="connsiteX31" fmla="*/ 248032 w 362051"/>
                <a:gd name="connsiteY31" fmla="*/ 437698 h 533039"/>
                <a:gd name="connsiteX32" fmla="*/ 256700 w 362051"/>
                <a:gd name="connsiteY32" fmla="*/ 429031 h 533039"/>
                <a:gd name="connsiteX33" fmla="*/ 261033 w 362051"/>
                <a:gd name="connsiteY33" fmla="*/ 416030 h 533039"/>
                <a:gd name="connsiteX34" fmla="*/ 252366 w 362051"/>
                <a:gd name="connsiteY34" fmla="*/ 390028 h 533039"/>
                <a:gd name="connsiteX35" fmla="*/ 239365 w 362051"/>
                <a:gd name="connsiteY35" fmla="*/ 381361 h 533039"/>
                <a:gd name="connsiteX36" fmla="*/ 200362 w 362051"/>
                <a:gd name="connsiteY36" fmla="*/ 368360 h 533039"/>
                <a:gd name="connsiteX37" fmla="*/ 161359 w 362051"/>
                <a:gd name="connsiteY37" fmla="*/ 381361 h 533039"/>
                <a:gd name="connsiteX38" fmla="*/ 157026 w 362051"/>
                <a:gd name="connsiteY38" fmla="*/ 394362 h 533039"/>
                <a:gd name="connsiteX39" fmla="*/ 161359 w 362051"/>
                <a:gd name="connsiteY39" fmla="*/ 407363 h 533039"/>
                <a:gd name="connsiteX40" fmla="*/ 174360 w 362051"/>
                <a:gd name="connsiteY40" fmla="*/ 411697 h 533039"/>
                <a:gd name="connsiteX41" fmla="*/ 183028 w 362051"/>
                <a:gd name="connsiteY41" fmla="*/ 420364 h 533039"/>
                <a:gd name="connsiteX42" fmla="*/ 196029 w 362051"/>
                <a:gd name="connsiteY42" fmla="*/ 424698 h 533039"/>
                <a:gd name="connsiteX43" fmla="*/ 222031 w 362051"/>
                <a:gd name="connsiteY43" fmla="*/ 437698 h 533039"/>
                <a:gd name="connsiteX44" fmla="*/ 239365 w 362051"/>
                <a:gd name="connsiteY44" fmla="*/ 463700 h 533039"/>
                <a:gd name="connsiteX45" fmla="*/ 230698 w 362051"/>
                <a:gd name="connsiteY45" fmla="*/ 472368 h 533039"/>
                <a:gd name="connsiteX46" fmla="*/ 204696 w 362051"/>
                <a:gd name="connsiteY46" fmla="*/ 489702 h 533039"/>
                <a:gd name="connsiteX47" fmla="*/ 178694 w 362051"/>
                <a:gd name="connsiteY47" fmla="*/ 498370 h 533039"/>
                <a:gd name="connsiteX48" fmla="*/ 118023 w 362051"/>
                <a:gd name="connsiteY48" fmla="*/ 489702 h 533039"/>
                <a:gd name="connsiteX49" fmla="*/ 92021 w 362051"/>
                <a:gd name="connsiteY49" fmla="*/ 481035 h 533039"/>
                <a:gd name="connsiteX50" fmla="*/ 79020 w 362051"/>
                <a:gd name="connsiteY50" fmla="*/ 476701 h 533039"/>
                <a:gd name="connsiteX51" fmla="*/ 79020 w 362051"/>
                <a:gd name="connsiteY51" fmla="*/ 450699 h 533039"/>
                <a:gd name="connsiteX52" fmla="*/ 105022 w 362051"/>
                <a:gd name="connsiteY52" fmla="*/ 442032 h 533039"/>
                <a:gd name="connsiteX53" fmla="*/ 131024 w 362051"/>
                <a:gd name="connsiteY53" fmla="*/ 429031 h 533039"/>
                <a:gd name="connsiteX54" fmla="*/ 135358 w 362051"/>
                <a:gd name="connsiteY54" fmla="*/ 411697 h 533039"/>
                <a:gd name="connsiteX55" fmla="*/ 126690 w 362051"/>
                <a:gd name="connsiteY55" fmla="*/ 390028 h 533039"/>
                <a:gd name="connsiteX56" fmla="*/ 113689 w 362051"/>
                <a:gd name="connsiteY56" fmla="*/ 359693 h 533039"/>
                <a:gd name="connsiteX57" fmla="*/ 109356 w 362051"/>
                <a:gd name="connsiteY57" fmla="*/ 346692 h 533039"/>
                <a:gd name="connsiteX58" fmla="*/ 100688 w 362051"/>
                <a:gd name="connsiteY58" fmla="*/ 338025 h 533039"/>
                <a:gd name="connsiteX59" fmla="*/ 74686 w 362051"/>
                <a:gd name="connsiteY59" fmla="*/ 325024 h 533039"/>
                <a:gd name="connsiteX60" fmla="*/ 66019 w 362051"/>
                <a:gd name="connsiteY60" fmla="*/ 338025 h 533039"/>
                <a:gd name="connsiteX61" fmla="*/ 79020 w 362051"/>
                <a:gd name="connsiteY61" fmla="*/ 407363 h 533039"/>
                <a:gd name="connsiteX62" fmla="*/ 83354 w 362051"/>
                <a:gd name="connsiteY62" fmla="*/ 424698 h 533039"/>
                <a:gd name="connsiteX63" fmla="*/ 74686 w 362051"/>
                <a:gd name="connsiteY63" fmla="*/ 468034 h 533039"/>
                <a:gd name="connsiteX64" fmla="*/ 40017 w 362051"/>
                <a:gd name="connsiteY64" fmla="*/ 468034 h 533039"/>
                <a:gd name="connsiteX65" fmla="*/ 22683 w 362051"/>
                <a:gd name="connsiteY65" fmla="*/ 463700 h 533039"/>
                <a:gd name="connsiteX66" fmla="*/ 14015 w 362051"/>
                <a:gd name="connsiteY66" fmla="*/ 455033 h 533039"/>
                <a:gd name="connsiteX67" fmla="*/ 1014 w 362051"/>
                <a:gd name="connsiteY67" fmla="*/ 446366 h 533039"/>
                <a:gd name="connsiteX68" fmla="*/ 5348 w 362051"/>
                <a:gd name="connsiteY68" fmla="*/ 407363 h 533039"/>
                <a:gd name="connsiteX69" fmla="*/ 18349 w 362051"/>
                <a:gd name="connsiteY69" fmla="*/ 403029 h 533039"/>
                <a:gd name="connsiteX70" fmla="*/ 44351 w 362051"/>
                <a:gd name="connsiteY70" fmla="*/ 390028 h 533039"/>
                <a:gd name="connsiteX71" fmla="*/ 74686 w 362051"/>
                <a:gd name="connsiteY71" fmla="*/ 394362 h 533039"/>
                <a:gd name="connsiteX72" fmla="*/ 105022 w 362051"/>
                <a:gd name="connsiteY72" fmla="*/ 416030 h 533039"/>
                <a:gd name="connsiteX73" fmla="*/ 118023 w 362051"/>
                <a:gd name="connsiteY73" fmla="*/ 420364 h 533039"/>
                <a:gd name="connsiteX74" fmla="*/ 131024 w 362051"/>
                <a:gd name="connsiteY74" fmla="*/ 433365 h 533039"/>
                <a:gd name="connsiteX75" fmla="*/ 157026 w 362051"/>
                <a:gd name="connsiteY75" fmla="*/ 455033 h 533039"/>
                <a:gd name="connsiteX76" fmla="*/ 178694 w 362051"/>
                <a:gd name="connsiteY76" fmla="*/ 481035 h 533039"/>
                <a:gd name="connsiteX77" fmla="*/ 200362 w 362051"/>
                <a:gd name="connsiteY77" fmla="*/ 520038 h 533039"/>
                <a:gd name="connsiteX78" fmla="*/ 209030 w 362051"/>
                <a:gd name="connsiteY78" fmla="*/ 533039 h 53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362051" h="533039">
                  <a:moveTo>
                    <a:pt x="235031" y="0"/>
                  </a:moveTo>
                  <a:cubicBezTo>
                    <a:pt x="238174" y="7857"/>
                    <a:pt x="244378" y="27680"/>
                    <a:pt x="252366" y="34669"/>
                  </a:cubicBezTo>
                  <a:cubicBezTo>
                    <a:pt x="260205" y="41529"/>
                    <a:pt x="268486" y="48710"/>
                    <a:pt x="278368" y="52004"/>
                  </a:cubicBezTo>
                  <a:cubicBezTo>
                    <a:pt x="289504" y="55716"/>
                    <a:pt x="296737" y="58495"/>
                    <a:pt x="308704" y="60671"/>
                  </a:cubicBezTo>
                  <a:cubicBezTo>
                    <a:pt x="318754" y="62498"/>
                    <a:pt x="328927" y="63560"/>
                    <a:pt x="339039" y="65005"/>
                  </a:cubicBezTo>
                  <a:cubicBezTo>
                    <a:pt x="343373" y="67894"/>
                    <a:pt x="348357" y="69989"/>
                    <a:pt x="352040" y="73672"/>
                  </a:cubicBezTo>
                  <a:cubicBezTo>
                    <a:pt x="371770" y="93402"/>
                    <a:pt x="357125" y="108168"/>
                    <a:pt x="352040" y="138677"/>
                  </a:cubicBezTo>
                  <a:cubicBezTo>
                    <a:pt x="347170" y="221463"/>
                    <a:pt x="355485" y="189014"/>
                    <a:pt x="339039" y="238351"/>
                  </a:cubicBezTo>
                  <a:cubicBezTo>
                    <a:pt x="334462" y="252083"/>
                    <a:pt x="335638" y="252351"/>
                    <a:pt x="326038" y="264352"/>
                  </a:cubicBezTo>
                  <a:cubicBezTo>
                    <a:pt x="318979" y="273176"/>
                    <a:pt x="314027" y="275249"/>
                    <a:pt x="304370" y="281687"/>
                  </a:cubicBezTo>
                  <a:cubicBezTo>
                    <a:pt x="301481" y="286021"/>
                    <a:pt x="299770" y="291434"/>
                    <a:pt x="295703" y="294688"/>
                  </a:cubicBezTo>
                  <a:cubicBezTo>
                    <a:pt x="292136" y="297542"/>
                    <a:pt x="286788" y="296979"/>
                    <a:pt x="282702" y="299022"/>
                  </a:cubicBezTo>
                  <a:cubicBezTo>
                    <a:pt x="278044" y="301351"/>
                    <a:pt x="274488" y="305637"/>
                    <a:pt x="269701" y="307689"/>
                  </a:cubicBezTo>
                  <a:cubicBezTo>
                    <a:pt x="264005" y="310130"/>
                    <a:pt x="234976" y="315405"/>
                    <a:pt x="230698" y="316356"/>
                  </a:cubicBezTo>
                  <a:cubicBezTo>
                    <a:pt x="224884" y="317648"/>
                    <a:pt x="219068" y="318979"/>
                    <a:pt x="213363" y="320690"/>
                  </a:cubicBezTo>
                  <a:cubicBezTo>
                    <a:pt x="204612" y="323315"/>
                    <a:pt x="187361" y="329357"/>
                    <a:pt x="187361" y="329357"/>
                  </a:cubicBezTo>
                  <a:cubicBezTo>
                    <a:pt x="184472" y="333691"/>
                    <a:pt x="180809" y="337599"/>
                    <a:pt x="178694" y="342358"/>
                  </a:cubicBezTo>
                  <a:cubicBezTo>
                    <a:pt x="174984" y="350707"/>
                    <a:pt x="170027" y="368360"/>
                    <a:pt x="170027" y="368360"/>
                  </a:cubicBezTo>
                  <a:cubicBezTo>
                    <a:pt x="170625" y="373146"/>
                    <a:pt x="172364" y="405480"/>
                    <a:pt x="178694" y="416030"/>
                  </a:cubicBezTo>
                  <a:cubicBezTo>
                    <a:pt x="180796" y="419534"/>
                    <a:pt x="184170" y="422146"/>
                    <a:pt x="187361" y="424698"/>
                  </a:cubicBezTo>
                  <a:cubicBezTo>
                    <a:pt x="191428" y="427952"/>
                    <a:pt x="196028" y="430476"/>
                    <a:pt x="200362" y="433365"/>
                  </a:cubicBezTo>
                  <a:cubicBezTo>
                    <a:pt x="242284" y="412405"/>
                    <a:pt x="199890" y="435885"/>
                    <a:pt x="226364" y="416030"/>
                  </a:cubicBezTo>
                  <a:cubicBezTo>
                    <a:pt x="234697" y="409780"/>
                    <a:pt x="252366" y="398696"/>
                    <a:pt x="252366" y="398696"/>
                  </a:cubicBezTo>
                  <a:cubicBezTo>
                    <a:pt x="257926" y="400086"/>
                    <a:pt x="276481" y="404252"/>
                    <a:pt x="282702" y="407363"/>
                  </a:cubicBezTo>
                  <a:cubicBezTo>
                    <a:pt x="287360" y="409692"/>
                    <a:pt x="291369" y="413141"/>
                    <a:pt x="295703" y="416030"/>
                  </a:cubicBezTo>
                  <a:cubicBezTo>
                    <a:pt x="297147" y="420364"/>
                    <a:pt x="297686" y="425114"/>
                    <a:pt x="300036" y="429031"/>
                  </a:cubicBezTo>
                  <a:cubicBezTo>
                    <a:pt x="302138" y="432535"/>
                    <a:pt x="306877" y="434043"/>
                    <a:pt x="308704" y="437698"/>
                  </a:cubicBezTo>
                  <a:cubicBezTo>
                    <a:pt x="311368" y="443025"/>
                    <a:pt x="311593" y="449255"/>
                    <a:pt x="313037" y="455033"/>
                  </a:cubicBezTo>
                  <a:cubicBezTo>
                    <a:pt x="307259" y="463700"/>
                    <a:pt x="305585" y="477741"/>
                    <a:pt x="295703" y="481035"/>
                  </a:cubicBezTo>
                  <a:lnTo>
                    <a:pt x="269701" y="489702"/>
                  </a:lnTo>
                  <a:cubicBezTo>
                    <a:pt x="263923" y="486813"/>
                    <a:pt x="257329" y="485171"/>
                    <a:pt x="252366" y="481035"/>
                  </a:cubicBezTo>
                  <a:cubicBezTo>
                    <a:pt x="238238" y="469262"/>
                    <a:pt x="242560" y="454113"/>
                    <a:pt x="248032" y="437698"/>
                  </a:cubicBezTo>
                  <a:cubicBezTo>
                    <a:pt x="249324" y="433822"/>
                    <a:pt x="253811" y="431920"/>
                    <a:pt x="256700" y="429031"/>
                  </a:cubicBezTo>
                  <a:cubicBezTo>
                    <a:pt x="258144" y="424697"/>
                    <a:pt x="261537" y="420570"/>
                    <a:pt x="261033" y="416030"/>
                  </a:cubicBezTo>
                  <a:cubicBezTo>
                    <a:pt x="260024" y="406950"/>
                    <a:pt x="257208" y="397775"/>
                    <a:pt x="252366" y="390028"/>
                  </a:cubicBezTo>
                  <a:cubicBezTo>
                    <a:pt x="249606" y="385611"/>
                    <a:pt x="243887" y="383945"/>
                    <a:pt x="239365" y="381361"/>
                  </a:cubicBezTo>
                  <a:cubicBezTo>
                    <a:pt x="220043" y="370320"/>
                    <a:pt x="223120" y="372912"/>
                    <a:pt x="200362" y="368360"/>
                  </a:cubicBezTo>
                  <a:cubicBezTo>
                    <a:pt x="183365" y="370788"/>
                    <a:pt x="170297" y="366465"/>
                    <a:pt x="161359" y="381361"/>
                  </a:cubicBezTo>
                  <a:cubicBezTo>
                    <a:pt x="159009" y="385278"/>
                    <a:pt x="158470" y="390028"/>
                    <a:pt x="157026" y="394362"/>
                  </a:cubicBezTo>
                  <a:cubicBezTo>
                    <a:pt x="158470" y="398696"/>
                    <a:pt x="158129" y="404133"/>
                    <a:pt x="161359" y="407363"/>
                  </a:cubicBezTo>
                  <a:cubicBezTo>
                    <a:pt x="164589" y="410593"/>
                    <a:pt x="170443" y="409347"/>
                    <a:pt x="174360" y="411697"/>
                  </a:cubicBezTo>
                  <a:cubicBezTo>
                    <a:pt x="177864" y="413799"/>
                    <a:pt x="179524" y="418262"/>
                    <a:pt x="183028" y="420364"/>
                  </a:cubicBezTo>
                  <a:cubicBezTo>
                    <a:pt x="186945" y="422714"/>
                    <a:pt x="191943" y="422655"/>
                    <a:pt x="196029" y="424698"/>
                  </a:cubicBezTo>
                  <a:cubicBezTo>
                    <a:pt x="229625" y="441496"/>
                    <a:pt x="189359" y="426809"/>
                    <a:pt x="222031" y="437698"/>
                  </a:cubicBezTo>
                  <a:cubicBezTo>
                    <a:pt x="228628" y="444296"/>
                    <a:pt x="239365" y="453207"/>
                    <a:pt x="239365" y="463700"/>
                  </a:cubicBezTo>
                  <a:cubicBezTo>
                    <a:pt x="239365" y="467786"/>
                    <a:pt x="233967" y="469916"/>
                    <a:pt x="230698" y="472368"/>
                  </a:cubicBezTo>
                  <a:cubicBezTo>
                    <a:pt x="222365" y="478618"/>
                    <a:pt x="213363" y="483924"/>
                    <a:pt x="204696" y="489702"/>
                  </a:cubicBezTo>
                  <a:cubicBezTo>
                    <a:pt x="197094" y="494770"/>
                    <a:pt x="178694" y="498370"/>
                    <a:pt x="178694" y="498370"/>
                  </a:cubicBezTo>
                  <a:cubicBezTo>
                    <a:pt x="158470" y="495481"/>
                    <a:pt x="138055" y="493709"/>
                    <a:pt x="118023" y="489702"/>
                  </a:cubicBezTo>
                  <a:cubicBezTo>
                    <a:pt x="109064" y="487910"/>
                    <a:pt x="100688" y="483924"/>
                    <a:pt x="92021" y="481035"/>
                  </a:cubicBezTo>
                  <a:lnTo>
                    <a:pt x="79020" y="476701"/>
                  </a:lnTo>
                  <a:cubicBezTo>
                    <a:pt x="76797" y="470034"/>
                    <a:pt x="69685" y="457366"/>
                    <a:pt x="79020" y="450699"/>
                  </a:cubicBezTo>
                  <a:cubicBezTo>
                    <a:pt x="86454" y="445389"/>
                    <a:pt x="96355" y="444921"/>
                    <a:pt x="105022" y="442032"/>
                  </a:cubicBezTo>
                  <a:cubicBezTo>
                    <a:pt x="122963" y="436052"/>
                    <a:pt x="114224" y="440231"/>
                    <a:pt x="131024" y="429031"/>
                  </a:cubicBezTo>
                  <a:cubicBezTo>
                    <a:pt x="132469" y="423253"/>
                    <a:pt x="136016" y="417616"/>
                    <a:pt x="135358" y="411697"/>
                  </a:cubicBezTo>
                  <a:cubicBezTo>
                    <a:pt x="134499" y="403965"/>
                    <a:pt x="129150" y="397408"/>
                    <a:pt x="126690" y="390028"/>
                  </a:cubicBezTo>
                  <a:cubicBezTo>
                    <a:pt x="117362" y="362043"/>
                    <a:pt x="128925" y="382545"/>
                    <a:pt x="113689" y="359693"/>
                  </a:cubicBezTo>
                  <a:cubicBezTo>
                    <a:pt x="112245" y="355359"/>
                    <a:pt x="111706" y="350609"/>
                    <a:pt x="109356" y="346692"/>
                  </a:cubicBezTo>
                  <a:cubicBezTo>
                    <a:pt x="107254" y="343188"/>
                    <a:pt x="103879" y="340577"/>
                    <a:pt x="100688" y="338025"/>
                  </a:cubicBezTo>
                  <a:cubicBezTo>
                    <a:pt x="88684" y="328422"/>
                    <a:pt x="88420" y="329601"/>
                    <a:pt x="74686" y="325024"/>
                  </a:cubicBezTo>
                  <a:cubicBezTo>
                    <a:pt x="71797" y="329358"/>
                    <a:pt x="66418" y="332832"/>
                    <a:pt x="66019" y="338025"/>
                  </a:cubicBezTo>
                  <a:cubicBezTo>
                    <a:pt x="63726" y="367842"/>
                    <a:pt x="70505" y="381818"/>
                    <a:pt x="79020" y="407363"/>
                  </a:cubicBezTo>
                  <a:cubicBezTo>
                    <a:pt x="80903" y="413014"/>
                    <a:pt x="81909" y="418920"/>
                    <a:pt x="83354" y="424698"/>
                  </a:cubicBezTo>
                  <a:cubicBezTo>
                    <a:pt x="80465" y="439143"/>
                    <a:pt x="80352" y="454436"/>
                    <a:pt x="74686" y="468034"/>
                  </a:cubicBezTo>
                  <a:cubicBezTo>
                    <a:pt x="67129" y="486171"/>
                    <a:pt x="48723" y="470936"/>
                    <a:pt x="40017" y="468034"/>
                  </a:cubicBezTo>
                  <a:cubicBezTo>
                    <a:pt x="34367" y="466151"/>
                    <a:pt x="28461" y="465145"/>
                    <a:pt x="22683" y="463700"/>
                  </a:cubicBezTo>
                  <a:cubicBezTo>
                    <a:pt x="19794" y="460811"/>
                    <a:pt x="17206" y="457585"/>
                    <a:pt x="14015" y="455033"/>
                  </a:cubicBezTo>
                  <a:cubicBezTo>
                    <a:pt x="9948" y="451780"/>
                    <a:pt x="1946" y="451490"/>
                    <a:pt x="1014" y="446366"/>
                  </a:cubicBezTo>
                  <a:cubicBezTo>
                    <a:pt x="-1326" y="433496"/>
                    <a:pt x="490" y="419508"/>
                    <a:pt x="5348" y="407363"/>
                  </a:cubicBezTo>
                  <a:cubicBezTo>
                    <a:pt x="7045" y="403122"/>
                    <a:pt x="14263" y="405072"/>
                    <a:pt x="18349" y="403029"/>
                  </a:cubicBezTo>
                  <a:cubicBezTo>
                    <a:pt x="51953" y="386227"/>
                    <a:pt x="11672" y="400922"/>
                    <a:pt x="44351" y="390028"/>
                  </a:cubicBezTo>
                  <a:cubicBezTo>
                    <a:pt x="54463" y="391473"/>
                    <a:pt x="64832" y="391674"/>
                    <a:pt x="74686" y="394362"/>
                  </a:cubicBezTo>
                  <a:cubicBezTo>
                    <a:pt x="100011" y="401269"/>
                    <a:pt x="85074" y="402731"/>
                    <a:pt x="105022" y="416030"/>
                  </a:cubicBezTo>
                  <a:cubicBezTo>
                    <a:pt x="108823" y="418564"/>
                    <a:pt x="113689" y="418919"/>
                    <a:pt x="118023" y="420364"/>
                  </a:cubicBezTo>
                  <a:cubicBezTo>
                    <a:pt x="122357" y="424698"/>
                    <a:pt x="126371" y="429376"/>
                    <a:pt x="131024" y="433365"/>
                  </a:cubicBezTo>
                  <a:cubicBezTo>
                    <a:pt x="141743" y="442553"/>
                    <a:pt x="148842" y="444803"/>
                    <a:pt x="157026" y="455033"/>
                  </a:cubicBezTo>
                  <a:cubicBezTo>
                    <a:pt x="181166" y="485207"/>
                    <a:pt x="147803" y="450144"/>
                    <a:pt x="178694" y="481035"/>
                  </a:cubicBezTo>
                  <a:cubicBezTo>
                    <a:pt x="184143" y="497381"/>
                    <a:pt x="185463" y="505141"/>
                    <a:pt x="200362" y="520038"/>
                  </a:cubicBezTo>
                  <a:cubicBezTo>
                    <a:pt x="210052" y="529726"/>
                    <a:pt x="209030" y="524619"/>
                    <a:pt x="209030" y="533039"/>
                  </a:cubicBezTo>
                </a:path>
              </a:pathLst>
            </a:custGeom>
            <a:ln>
              <a:solidFill>
                <a:srgbClr val="FFC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5" name="Straight Arrow Connector 224"/>
            <p:cNvCxnSpPr/>
            <p:nvPr/>
          </p:nvCxnSpPr>
          <p:spPr>
            <a:xfrm>
              <a:off x="6523622" y="9294206"/>
              <a:ext cx="360759" cy="948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7" name="TextBox 226"/>
            <p:cNvSpPr txBox="1"/>
            <p:nvPr/>
          </p:nvSpPr>
          <p:spPr>
            <a:xfrm>
              <a:off x="7357559" y="9055245"/>
              <a:ext cx="33374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rgbClr val="7030A0"/>
                  </a:solidFill>
                </a:rPr>
                <a:t>ER</a:t>
              </a:r>
              <a:endParaRPr lang="en-US" sz="1100" b="1" dirty="0">
                <a:solidFill>
                  <a:srgbClr val="7030A0"/>
                </a:solidFill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5948604" y="9317366"/>
              <a:ext cx="14013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Translation</a:t>
              </a:r>
              <a:br>
                <a:rPr lang="en-US" sz="1000" dirty="0" smtClean="0"/>
              </a:br>
              <a:r>
                <a:rPr lang="en-US" sz="1000" dirty="0" smtClean="0"/>
                <a:t>post-trans modification</a:t>
              </a:r>
              <a:endParaRPr lang="en-US" sz="1000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6901586" y="9060551"/>
              <a:ext cx="449149" cy="316635"/>
              <a:chOff x="6901586" y="9060551"/>
              <a:chExt cx="449149" cy="316635"/>
            </a:xfrm>
          </p:grpSpPr>
          <p:sp>
            <p:nvSpPr>
              <p:cNvPr id="226" name="Oval 225"/>
              <p:cNvSpPr/>
              <p:nvPr/>
            </p:nvSpPr>
            <p:spPr>
              <a:xfrm>
                <a:off x="7026740" y="9213122"/>
                <a:ext cx="164064" cy="164064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7003880" y="9271346"/>
                <a:ext cx="45719" cy="4571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Oval 228"/>
              <p:cNvSpPr/>
              <p:nvPr/>
            </p:nvSpPr>
            <p:spPr>
              <a:xfrm>
                <a:off x="6947922" y="9270689"/>
                <a:ext cx="45719" cy="4571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6901586" y="9270032"/>
                <a:ext cx="45719" cy="4571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Freeform 231"/>
              <p:cNvSpPr/>
              <p:nvPr/>
            </p:nvSpPr>
            <p:spPr>
              <a:xfrm>
                <a:off x="7116164" y="9155183"/>
                <a:ext cx="118184" cy="94211"/>
              </a:xfrm>
              <a:custGeom>
                <a:avLst/>
                <a:gdLst>
                  <a:gd name="connsiteX0" fmla="*/ 715 w 118184"/>
                  <a:gd name="connsiteY0" fmla="*/ 66501 h 94211"/>
                  <a:gd name="connsiteX1" fmla="*/ 17340 w 118184"/>
                  <a:gd name="connsiteY1" fmla="*/ 0 h 94211"/>
                  <a:gd name="connsiteX2" fmla="*/ 117093 w 118184"/>
                  <a:gd name="connsiteY2" fmla="*/ 66501 h 94211"/>
                  <a:gd name="connsiteX3" fmla="*/ 61675 w 118184"/>
                  <a:gd name="connsiteY3" fmla="*/ 94211 h 94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84" h="94211">
                    <a:moveTo>
                      <a:pt x="715" y="66501"/>
                    </a:moveTo>
                    <a:cubicBezTo>
                      <a:pt x="-671" y="33250"/>
                      <a:pt x="-2056" y="0"/>
                      <a:pt x="17340" y="0"/>
                    </a:cubicBezTo>
                    <a:cubicBezTo>
                      <a:pt x="36736" y="0"/>
                      <a:pt x="109704" y="50799"/>
                      <a:pt x="117093" y="66501"/>
                    </a:cubicBezTo>
                    <a:cubicBezTo>
                      <a:pt x="124482" y="82203"/>
                      <a:pt x="93078" y="88207"/>
                      <a:pt x="61675" y="94211"/>
                    </a:cubicBezTo>
                  </a:path>
                </a:pathLst>
              </a:cu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 rot="1281945">
                <a:off x="7041035" y="9060551"/>
                <a:ext cx="30970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/>
                  <a:t>S-S</a:t>
                </a:r>
                <a:endParaRPr lang="en-US" sz="800" dirty="0"/>
              </a:p>
            </p:txBody>
          </p:sp>
        </p:grpSp>
        <p:sp>
          <p:nvSpPr>
            <p:cNvPr id="234" name="TextBox 233"/>
            <p:cNvSpPr txBox="1"/>
            <p:nvPr/>
          </p:nvSpPr>
          <p:spPr>
            <a:xfrm>
              <a:off x="5169483" y="8647456"/>
              <a:ext cx="11336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7030A0"/>
                  </a:solidFill>
                </a:rPr>
                <a:t>Signal </a:t>
              </a:r>
              <a:r>
                <a:rPr lang="en-US" sz="1000" b="1" dirty="0" err="1" smtClean="0">
                  <a:solidFill>
                    <a:srgbClr val="7030A0"/>
                  </a:solidFill>
                </a:rPr>
                <a:t>Recog</a:t>
              </a:r>
              <a:r>
                <a:rPr lang="en-US" sz="1000" b="1" dirty="0" smtClean="0">
                  <a:solidFill>
                    <a:srgbClr val="7030A0"/>
                  </a:solidFill>
                </a:rPr>
                <a:t> Part.</a:t>
              </a:r>
              <a:endParaRPr lang="en-US" sz="1000" b="1" dirty="0">
                <a:solidFill>
                  <a:srgbClr val="7030A0"/>
                </a:solidFill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5305818" y="8820605"/>
              <a:ext cx="9300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7030A0"/>
                  </a:solidFill>
                </a:rPr>
                <a:t>SRP Receptor</a:t>
              </a:r>
              <a:endParaRPr lang="en-US" sz="1000" b="1" dirty="0">
                <a:solidFill>
                  <a:srgbClr val="7030A0"/>
                </a:solidFill>
              </a:endParaRPr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6379200" y="8477875"/>
              <a:ext cx="66186" cy="4598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6623006" y="8185230"/>
              <a:ext cx="46358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err="1" smtClean="0">
                  <a:solidFill>
                    <a:srgbClr val="7030A0"/>
                  </a:solidFill>
                </a:rPr>
                <a:t>tRNA</a:t>
              </a:r>
              <a:endParaRPr lang="en-US" sz="1000" b="1" dirty="0">
                <a:solidFill>
                  <a:srgbClr val="7030A0"/>
                </a:solidFill>
              </a:endParaRPr>
            </a:p>
          </p:txBody>
        </p:sp>
        <p:cxnSp>
          <p:nvCxnSpPr>
            <p:cNvPr id="238" name="Straight Arrow Connector 237"/>
            <p:cNvCxnSpPr/>
            <p:nvPr/>
          </p:nvCxnSpPr>
          <p:spPr>
            <a:xfrm flipH="1">
              <a:off x="6453246" y="8353501"/>
              <a:ext cx="233360" cy="117580"/>
            </a:xfrm>
            <a:prstGeom prst="straightConnector1">
              <a:avLst/>
            </a:prstGeom>
            <a:ln>
              <a:headEnd type="none" w="med" len="med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/>
          <p:cNvCxnSpPr/>
          <p:nvPr/>
        </p:nvCxnSpPr>
        <p:spPr>
          <a:xfrm>
            <a:off x="4002681" y="5934075"/>
            <a:ext cx="1768168" cy="322110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/>
          <p:nvPr/>
        </p:nvCxnSpPr>
        <p:spPr>
          <a:xfrm>
            <a:off x="4106233" y="5842464"/>
            <a:ext cx="3286973" cy="314297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60" name="Picture 107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311" y="3307195"/>
            <a:ext cx="999599" cy="1298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2" name="Group 251"/>
          <p:cNvGrpSpPr/>
          <p:nvPr/>
        </p:nvGrpSpPr>
        <p:grpSpPr>
          <a:xfrm>
            <a:off x="5956960" y="5534769"/>
            <a:ext cx="276927" cy="191218"/>
            <a:chOff x="6901586" y="9039157"/>
            <a:chExt cx="489543" cy="338029"/>
          </a:xfrm>
        </p:grpSpPr>
        <p:sp>
          <p:nvSpPr>
            <p:cNvPr id="253" name="Oval 252"/>
            <p:cNvSpPr/>
            <p:nvPr/>
          </p:nvSpPr>
          <p:spPr>
            <a:xfrm>
              <a:off x="7026740" y="9213122"/>
              <a:ext cx="164064" cy="164064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/>
            <p:cNvSpPr/>
            <p:nvPr/>
          </p:nvSpPr>
          <p:spPr>
            <a:xfrm>
              <a:off x="7003880" y="9271346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/>
            <p:cNvSpPr/>
            <p:nvPr/>
          </p:nvSpPr>
          <p:spPr>
            <a:xfrm>
              <a:off x="6947922" y="927068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/>
            <p:cNvSpPr/>
            <p:nvPr/>
          </p:nvSpPr>
          <p:spPr>
            <a:xfrm>
              <a:off x="6901586" y="9270032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7116164" y="9155183"/>
              <a:ext cx="118184" cy="94211"/>
            </a:xfrm>
            <a:custGeom>
              <a:avLst/>
              <a:gdLst>
                <a:gd name="connsiteX0" fmla="*/ 715 w 118184"/>
                <a:gd name="connsiteY0" fmla="*/ 66501 h 94211"/>
                <a:gd name="connsiteX1" fmla="*/ 17340 w 118184"/>
                <a:gd name="connsiteY1" fmla="*/ 0 h 94211"/>
                <a:gd name="connsiteX2" fmla="*/ 117093 w 118184"/>
                <a:gd name="connsiteY2" fmla="*/ 66501 h 94211"/>
                <a:gd name="connsiteX3" fmla="*/ 61675 w 118184"/>
                <a:gd name="connsiteY3" fmla="*/ 94211 h 94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84" h="94211">
                  <a:moveTo>
                    <a:pt x="715" y="66501"/>
                  </a:moveTo>
                  <a:cubicBezTo>
                    <a:pt x="-671" y="33250"/>
                    <a:pt x="-2056" y="0"/>
                    <a:pt x="17340" y="0"/>
                  </a:cubicBezTo>
                  <a:cubicBezTo>
                    <a:pt x="36736" y="0"/>
                    <a:pt x="109704" y="50799"/>
                    <a:pt x="117093" y="66501"/>
                  </a:cubicBezTo>
                  <a:cubicBezTo>
                    <a:pt x="124482" y="82203"/>
                    <a:pt x="93078" y="88207"/>
                    <a:pt x="61675" y="94211"/>
                  </a:cubicBezTo>
                </a:path>
              </a:pathLst>
            </a:cu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TextBox 257"/>
            <p:cNvSpPr txBox="1"/>
            <p:nvPr/>
          </p:nvSpPr>
          <p:spPr>
            <a:xfrm rot="1281945">
              <a:off x="7000641" y="9039157"/>
              <a:ext cx="390488" cy="258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FFFF00"/>
                  </a:solidFill>
                </a:rPr>
                <a:t>S-S</a:t>
              </a:r>
              <a:endParaRPr lang="en-US" sz="6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4119651" y="5145606"/>
            <a:ext cx="350079" cy="241729"/>
            <a:chOff x="6901586" y="9039157"/>
            <a:chExt cx="489543" cy="338029"/>
          </a:xfrm>
        </p:grpSpPr>
        <p:sp>
          <p:nvSpPr>
            <p:cNvPr id="264" name="Oval 263"/>
            <p:cNvSpPr/>
            <p:nvPr/>
          </p:nvSpPr>
          <p:spPr>
            <a:xfrm>
              <a:off x="7026740" y="9213122"/>
              <a:ext cx="164064" cy="164064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7003880" y="9271346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6947922" y="927068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/>
            <p:nvPr/>
          </p:nvSpPr>
          <p:spPr>
            <a:xfrm>
              <a:off x="6901586" y="9270032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7116164" y="9155183"/>
              <a:ext cx="118184" cy="94211"/>
            </a:xfrm>
            <a:custGeom>
              <a:avLst/>
              <a:gdLst>
                <a:gd name="connsiteX0" fmla="*/ 715 w 118184"/>
                <a:gd name="connsiteY0" fmla="*/ 66501 h 94211"/>
                <a:gd name="connsiteX1" fmla="*/ 17340 w 118184"/>
                <a:gd name="connsiteY1" fmla="*/ 0 h 94211"/>
                <a:gd name="connsiteX2" fmla="*/ 117093 w 118184"/>
                <a:gd name="connsiteY2" fmla="*/ 66501 h 94211"/>
                <a:gd name="connsiteX3" fmla="*/ 61675 w 118184"/>
                <a:gd name="connsiteY3" fmla="*/ 94211 h 94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84" h="94211">
                  <a:moveTo>
                    <a:pt x="715" y="66501"/>
                  </a:moveTo>
                  <a:cubicBezTo>
                    <a:pt x="-671" y="33250"/>
                    <a:pt x="-2056" y="0"/>
                    <a:pt x="17340" y="0"/>
                  </a:cubicBezTo>
                  <a:cubicBezTo>
                    <a:pt x="36736" y="0"/>
                    <a:pt x="109704" y="50799"/>
                    <a:pt x="117093" y="66501"/>
                  </a:cubicBezTo>
                  <a:cubicBezTo>
                    <a:pt x="124482" y="82203"/>
                    <a:pt x="93078" y="88207"/>
                    <a:pt x="61675" y="94211"/>
                  </a:cubicBezTo>
                </a:path>
              </a:pathLst>
            </a:cu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9" name="TextBox 268"/>
            <p:cNvSpPr txBox="1"/>
            <p:nvPr/>
          </p:nvSpPr>
          <p:spPr>
            <a:xfrm rot="1281945">
              <a:off x="7000641" y="9039157"/>
              <a:ext cx="390488" cy="258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FFFF00"/>
                  </a:solidFill>
                </a:rPr>
                <a:t>S-S</a:t>
              </a:r>
              <a:endParaRPr lang="en-US" sz="6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8263698" y="5594342"/>
            <a:ext cx="650378" cy="449085"/>
            <a:chOff x="6901586" y="9039157"/>
            <a:chExt cx="489543" cy="338029"/>
          </a:xfrm>
        </p:grpSpPr>
        <p:sp>
          <p:nvSpPr>
            <p:cNvPr id="275" name="Oval 274"/>
            <p:cNvSpPr/>
            <p:nvPr/>
          </p:nvSpPr>
          <p:spPr>
            <a:xfrm>
              <a:off x="7026740" y="9213122"/>
              <a:ext cx="164064" cy="164064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/>
            <p:nvPr/>
          </p:nvSpPr>
          <p:spPr>
            <a:xfrm>
              <a:off x="7003880" y="9271346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/>
            <p:nvPr/>
          </p:nvSpPr>
          <p:spPr>
            <a:xfrm>
              <a:off x="6947922" y="927068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/>
            <p:nvPr/>
          </p:nvSpPr>
          <p:spPr>
            <a:xfrm>
              <a:off x="6901586" y="9270032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7116164" y="9155183"/>
              <a:ext cx="118184" cy="94211"/>
            </a:xfrm>
            <a:custGeom>
              <a:avLst/>
              <a:gdLst>
                <a:gd name="connsiteX0" fmla="*/ 715 w 118184"/>
                <a:gd name="connsiteY0" fmla="*/ 66501 h 94211"/>
                <a:gd name="connsiteX1" fmla="*/ 17340 w 118184"/>
                <a:gd name="connsiteY1" fmla="*/ 0 h 94211"/>
                <a:gd name="connsiteX2" fmla="*/ 117093 w 118184"/>
                <a:gd name="connsiteY2" fmla="*/ 66501 h 94211"/>
                <a:gd name="connsiteX3" fmla="*/ 61675 w 118184"/>
                <a:gd name="connsiteY3" fmla="*/ 94211 h 94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84" h="94211">
                  <a:moveTo>
                    <a:pt x="715" y="66501"/>
                  </a:moveTo>
                  <a:cubicBezTo>
                    <a:pt x="-671" y="33250"/>
                    <a:pt x="-2056" y="0"/>
                    <a:pt x="17340" y="0"/>
                  </a:cubicBezTo>
                  <a:cubicBezTo>
                    <a:pt x="36736" y="0"/>
                    <a:pt x="109704" y="50799"/>
                    <a:pt x="117093" y="66501"/>
                  </a:cubicBezTo>
                  <a:cubicBezTo>
                    <a:pt x="124482" y="82203"/>
                    <a:pt x="93078" y="88207"/>
                    <a:pt x="61675" y="94211"/>
                  </a:cubicBezTo>
                </a:path>
              </a:pathLst>
            </a:cu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TextBox 279"/>
            <p:cNvSpPr txBox="1"/>
            <p:nvPr/>
          </p:nvSpPr>
          <p:spPr>
            <a:xfrm rot="1281945">
              <a:off x="7000641" y="9039157"/>
              <a:ext cx="390488" cy="258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FFFF00"/>
                  </a:solidFill>
                </a:rPr>
                <a:t>S-S</a:t>
              </a:r>
              <a:endParaRPr lang="en-US" sz="600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4423185" y="5617694"/>
            <a:ext cx="726655" cy="288963"/>
          </a:xfrm>
          <a:prstGeom prst="straightConnector1">
            <a:avLst/>
          </a:prstGeom>
          <a:ln w="190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Arrow Connector 280"/>
          <p:cNvCxnSpPr/>
          <p:nvPr/>
        </p:nvCxnSpPr>
        <p:spPr>
          <a:xfrm>
            <a:off x="4400094" y="5336917"/>
            <a:ext cx="1475070" cy="329198"/>
          </a:xfrm>
          <a:prstGeom prst="straightConnector1">
            <a:avLst/>
          </a:prstGeom>
          <a:ln w="190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/>
          <p:nvPr/>
        </p:nvCxnSpPr>
        <p:spPr>
          <a:xfrm>
            <a:off x="6228039" y="5746669"/>
            <a:ext cx="1952960" cy="233515"/>
          </a:xfrm>
          <a:prstGeom prst="straightConnector1">
            <a:avLst/>
          </a:prstGeom>
          <a:ln w="190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n 11"/>
          <p:cNvSpPr/>
          <p:nvPr/>
        </p:nvSpPr>
        <p:spPr>
          <a:xfrm>
            <a:off x="5021837" y="3724275"/>
            <a:ext cx="128003" cy="200025"/>
          </a:xfrm>
          <a:prstGeom prst="can">
            <a:avLst>
              <a:gd name="adj" fmla="val 44014"/>
            </a:avLst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Can 283"/>
          <p:cNvSpPr/>
          <p:nvPr/>
        </p:nvSpPr>
        <p:spPr>
          <a:xfrm>
            <a:off x="6972475" y="4091188"/>
            <a:ext cx="128003" cy="200025"/>
          </a:xfrm>
          <a:prstGeom prst="can">
            <a:avLst>
              <a:gd name="adj" fmla="val 44014"/>
            </a:avLst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305818" y="6056189"/>
            <a:ext cx="191790" cy="190292"/>
          </a:xfrm>
          <a:prstGeom prst="straightConnector1">
            <a:avLst/>
          </a:prstGeom>
          <a:ln w="190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Arrow Connector 285"/>
          <p:cNvCxnSpPr/>
          <p:nvPr/>
        </p:nvCxnSpPr>
        <p:spPr>
          <a:xfrm flipH="1" flipV="1">
            <a:off x="6923877" y="4665937"/>
            <a:ext cx="865049" cy="573590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Oval 286"/>
          <p:cNvSpPr/>
          <p:nvPr/>
        </p:nvSpPr>
        <p:spPr>
          <a:xfrm rot="16200000">
            <a:off x="6699926" y="4508051"/>
            <a:ext cx="256032" cy="195378"/>
          </a:xfrm>
          <a:prstGeom prst="ellipse">
            <a:avLst/>
          </a:prstGeom>
          <a:solidFill>
            <a:srgbClr val="00B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 rot="16200000">
            <a:off x="6664182" y="4557088"/>
            <a:ext cx="230216" cy="97305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958923" y="3671887"/>
            <a:ext cx="263911" cy="304800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8" idx="0"/>
          </p:cNvCxnSpPr>
          <p:nvPr/>
        </p:nvCxnSpPr>
        <p:spPr>
          <a:xfrm flipV="1">
            <a:off x="5090879" y="3307195"/>
            <a:ext cx="3044292" cy="36469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Arrow Connector 288"/>
          <p:cNvCxnSpPr/>
          <p:nvPr/>
        </p:nvCxnSpPr>
        <p:spPr>
          <a:xfrm>
            <a:off x="5223903" y="3976687"/>
            <a:ext cx="2934236" cy="62905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072110" y="8611445"/>
            <a:ext cx="1379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free ribosome</a:t>
            </a:r>
            <a:endParaRPr lang="en-US" sz="1600" b="1" dirty="0"/>
          </a:p>
        </p:txBody>
      </p:sp>
      <p:sp>
        <p:nvSpPr>
          <p:cNvPr id="290" name="TextBox 289"/>
          <p:cNvSpPr txBox="1"/>
          <p:nvPr/>
        </p:nvSpPr>
        <p:spPr>
          <a:xfrm>
            <a:off x="6924445" y="7832120"/>
            <a:ext cx="1088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free ribosome</a:t>
            </a:r>
            <a:endParaRPr lang="en-US" sz="1200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7116164" y="4083943"/>
            <a:ext cx="948192" cy="1072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5506255" y="6240572"/>
            <a:ext cx="155565" cy="241726"/>
            <a:chOff x="5506255" y="6240572"/>
            <a:chExt cx="155565" cy="241726"/>
          </a:xfrm>
        </p:grpSpPr>
        <p:sp>
          <p:nvSpPr>
            <p:cNvPr id="272" name="Oval 271"/>
            <p:cNvSpPr/>
            <p:nvPr/>
          </p:nvSpPr>
          <p:spPr>
            <a:xfrm rot="14880538">
              <a:off x="5586346" y="6399443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 rot="14880538">
              <a:off x="5616101" y="643657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an 26"/>
            <p:cNvSpPr/>
            <p:nvPr/>
          </p:nvSpPr>
          <p:spPr>
            <a:xfrm rot="19609736">
              <a:off x="5506255" y="6240572"/>
              <a:ext cx="91252" cy="178707"/>
            </a:xfrm>
            <a:prstGeom prst="ca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5204513" y="5909996"/>
            <a:ext cx="62416" cy="110859"/>
            <a:chOff x="5506255" y="6240572"/>
            <a:chExt cx="155565" cy="241726"/>
          </a:xfrm>
        </p:grpSpPr>
        <p:sp>
          <p:nvSpPr>
            <p:cNvPr id="292" name="Oval 291"/>
            <p:cNvSpPr/>
            <p:nvPr/>
          </p:nvSpPr>
          <p:spPr>
            <a:xfrm rot="14880538">
              <a:off x="5586346" y="6399443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Oval 292"/>
            <p:cNvSpPr/>
            <p:nvPr/>
          </p:nvSpPr>
          <p:spPr>
            <a:xfrm rot="14880538">
              <a:off x="5616101" y="643657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an 293"/>
            <p:cNvSpPr/>
            <p:nvPr/>
          </p:nvSpPr>
          <p:spPr>
            <a:xfrm rot="19609736">
              <a:off x="5506255" y="6240572"/>
              <a:ext cx="91252" cy="178707"/>
            </a:xfrm>
            <a:prstGeom prst="ca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1111547" y="9641908"/>
            <a:ext cx="222168" cy="276823"/>
            <a:chOff x="2758120" y="1685364"/>
            <a:chExt cx="2741521" cy="2258789"/>
          </a:xfrm>
        </p:grpSpPr>
        <p:grpSp>
          <p:nvGrpSpPr>
            <p:cNvPr id="298" name="Group 297"/>
            <p:cNvGrpSpPr/>
            <p:nvPr/>
          </p:nvGrpSpPr>
          <p:grpSpPr>
            <a:xfrm flipV="1">
              <a:off x="2758120" y="1685364"/>
              <a:ext cx="2741521" cy="2239682"/>
              <a:chOff x="1295400" y="2254250"/>
              <a:chExt cx="1905000" cy="2239682"/>
            </a:xfrm>
          </p:grpSpPr>
          <p:sp>
            <p:nvSpPr>
              <p:cNvPr id="314" name="Oval 313"/>
              <p:cNvSpPr/>
              <p:nvPr/>
            </p:nvSpPr>
            <p:spPr>
              <a:xfrm>
                <a:off x="1507991" y="3477932"/>
                <a:ext cx="1447800" cy="1016000"/>
              </a:xfrm>
              <a:prstGeom prst="ellipse">
                <a:avLst/>
              </a:prstGeom>
              <a:ln>
                <a:solidFill>
                  <a:srgbClr val="00B050"/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5" name="Oval 314"/>
              <p:cNvSpPr/>
              <p:nvPr/>
            </p:nvSpPr>
            <p:spPr>
              <a:xfrm>
                <a:off x="1295400" y="2254250"/>
                <a:ext cx="1905000" cy="150495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00B050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3" name="TextBox 302"/>
            <p:cNvSpPr txBox="1"/>
            <p:nvPr/>
          </p:nvSpPr>
          <p:spPr>
            <a:xfrm>
              <a:off x="3874643" y="3475503"/>
              <a:ext cx="234407" cy="4686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800" dirty="0"/>
            </a:p>
          </p:txBody>
        </p:sp>
      </p:grpSp>
      <p:grpSp>
        <p:nvGrpSpPr>
          <p:cNvPr id="316" name="Group 315"/>
          <p:cNvGrpSpPr/>
          <p:nvPr/>
        </p:nvGrpSpPr>
        <p:grpSpPr>
          <a:xfrm>
            <a:off x="6455700" y="5236382"/>
            <a:ext cx="222168" cy="276823"/>
            <a:chOff x="2758120" y="1685364"/>
            <a:chExt cx="2741521" cy="2258789"/>
          </a:xfrm>
        </p:grpSpPr>
        <p:grpSp>
          <p:nvGrpSpPr>
            <p:cNvPr id="317" name="Group 316"/>
            <p:cNvGrpSpPr/>
            <p:nvPr/>
          </p:nvGrpSpPr>
          <p:grpSpPr>
            <a:xfrm flipV="1">
              <a:off x="2758120" y="1685364"/>
              <a:ext cx="2741521" cy="2239682"/>
              <a:chOff x="1295400" y="2254250"/>
              <a:chExt cx="1905000" cy="2239682"/>
            </a:xfrm>
          </p:grpSpPr>
          <p:sp>
            <p:nvSpPr>
              <p:cNvPr id="319" name="Oval 318"/>
              <p:cNvSpPr/>
              <p:nvPr/>
            </p:nvSpPr>
            <p:spPr>
              <a:xfrm>
                <a:off x="1507991" y="3477932"/>
                <a:ext cx="1447800" cy="1016000"/>
              </a:xfrm>
              <a:prstGeom prst="ellipse">
                <a:avLst/>
              </a:prstGeom>
              <a:ln>
                <a:solidFill>
                  <a:srgbClr val="00B050"/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0" name="Oval 319"/>
              <p:cNvSpPr/>
              <p:nvPr/>
            </p:nvSpPr>
            <p:spPr>
              <a:xfrm>
                <a:off x="1295400" y="2254250"/>
                <a:ext cx="1905000" cy="150495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00B050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8" name="TextBox 317"/>
            <p:cNvSpPr txBox="1"/>
            <p:nvPr/>
          </p:nvSpPr>
          <p:spPr>
            <a:xfrm>
              <a:off x="3874643" y="3475503"/>
              <a:ext cx="234407" cy="4686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800" dirty="0"/>
            </a:p>
          </p:txBody>
        </p:sp>
      </p:grpSp>
      <p:sp>
        <p:nvSpPr>
          <p:cNvPr id="9223" name="TextBox 9222"/>
          <p:cNvSpPr txBox="1"/>
          <p:nvPr/>
        </p:nvSpPr>
        <p:spPr>
          <a:xfrm>
            <a:off x="8708821" y="5715804"/>
            <a:ext cx="731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secreted</a:t>
            </a:r>
          </a:p>
          <a:p>
            <a:pPr algn="ctr"/>
            <a:r>
              <a:rPr lang="en-US" sz="1200" dirty="0" smtClean="0"/>
              <a:t>protein</a:t>
            </a:r>
            <a:endParaRPr lang="en-US" sz="1200" dirty="0"/>
          </a:p>
        </p:txBody>
      </p:sp>
      <p:sp>
        <p:nvSpPr>
          <p:cNvPr id="9224" name="TextBox 9223"/>
          <p:cNvSpPr txBox="1"/>
          <p:nvPr/>
        </p:nvSpPr>
        <p:spPr>
          <a:xfrm>
            <a:off x="5050788" y="6503057"/>
            <a:ext cx="1133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FF00"/>
                </a:solidFill>
              </a:rPr>
              <a:t>cell membrane</a:t>
            </a:r>
          </a:p>
          <a:p>
            <a:pPr algn="ctr"/>
            <a:r>
              <a:rPr lang="en-US" sz="1200" dirty="0" smtClean="0">
                <a:solidFill>
                  <a:srgbClr val="FFFF00"/>
                </a:solidFill>
              </a:rPr>
              <a:t>protein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9225" name="TextBox 9224"/>
          <p:cNvSpPr txBox="1"/>
          <p:nvPr/>
        </p:nvSpPr>
        <p:spPr>
          <a:xfrm>
            <a:off x="6464139" y="5502278"/>
            <a:ext cx="6303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</a:rPr>
              <a:t>ribosome</a:t>
            </a:r>
            <a:endParaRPr lang="en-US" sz="900" dirty="0">
              <a:solidFill>
                <a:srgbClr val="FFFF00"/>
              </a:solidFill>
            </a:endParaRPr>
          </a:p>
        </p:txBody>
      </p:sp>
      <p:sp>
        <p:nvSpPr>
          <p:cNvPr id="9226" name="Freeform 9225"/>
          <p:cNvSpPr/>
          <p:nvPr/>
        </p:nvSpPr>
        <p:spPr>
          <a:xfrm>
            <a:off x="6343650" y="5200650"/>
            <a:ext cx="438150" cy="134691"/>
          </a:xfrm>
          <a:custGeom>
            <a:avLst/>
            <a:gdLst>
              <a:gd name="connsiteX0" fmla="*/ 438150 w 438150"/>
              <a:gd name="connsiteY0" fmla="*/ 57150 h 134691"/>
              <a:gd name="connsiteX1" fmla="*/ 238125 w 438150"/>
              <a:gd name="connsiteY1" fmla="*/ 133350 h 134691"/>
              <a:gd name="connsiteX2" fmla="*/ 0 w 438150"/>
              <a:gd name="connsiteY2" fmla="*/ 0 h 13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8150" h="134691">
                <a:moveTo>
                  <a:pt x="438150" y="57150"/>
                </a:moveTo>
                <a:cubicBezTo>
                  <a:pt x="374650" y="100012"/>
                  <a:pt x="311150" y="142875"/>
                  <a:pt x="238125" y="133350"/>
                </a:cubicBezTo>
                <a:cubicBezTo>
                  <a:pt x="165100" y="123825"/>
                  <a:pt x="82550" y="61912"/>
                  <a:pt x="0" y="0"/>
                </a:cubicBezTo>
              </a:path>
            </a:pathLst>
          </a:custGeom>
          <a:noFill/>
          <a:ln w="952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>
            <a:spLocks noChangeAspect="1"/>
          </p:cNvSpPr>
          <p:nvPr/>
        </p:nvSpPr>
        <p:spPr>
          <a:xfrm>
            <a:off x="6607468" y="4898283"/>
            <a:ext cx="45720" cy="4572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>
            <a:spLocks noChangeAspect="1"/>
          </p:cNvSpPr>
          <p:nvPr/>
        </p:nvSpPr>
        <p:spPr>
          <a:xfrm>
            <a:off x="5787184" y="4917952"/>
            <a:ext cx="87980" cy="8798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>
            <a:spLocks noChangeAspect="1"/>
          </p:cNvSpPr>
          <p:nvPr/>
        </p:nvSpPr>
        <p:spPr>
          <a:xfrm>
            <a:off x="5682869" y="4974422"/>
            <a:ext cx="87980" cy="8798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>
            <a:spLocks noChangeAspect="1"/>
          </p:cNvSpPr>
          <p:nvPr/>
        </p:nvSpPr>
        <p:spPr>
          <a:xfrm>
            <a:off x="4962036" y="4467771"/>
            <a:ext cx="96527" cy="9652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>
            <a:spLocks noChangeAspect="1"/>
          </p:cNvSpPr>
          <p:nvPr/>
        </p:nvSpPr>
        <p:spPr>
          <a:xfrm>
            <a:off x="5341576" y="5148164"/>
            <a:ext cx="96527" cy="9652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>
            <a:spLocks noChangeAspect="1"/>
          </p:cNvSpPr>
          <p:nvPr/>
        </p:nvSpPr>
        <p:spPr>
          <a:xfrm>
            <a:off x="6758940" y="4582880"/>
            <a:ext cx="45720" cy="4572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>
            <a:spLocks noChangeAspect="1"/>
          </p:cNvSpPr>
          <p:nvPr/>
        </p:nvSpPr>
        <p:spPr>
          <a:xfrm>
            <a:off x="6736080" y="4676722"/>
            <a:ext cx="45720" cy="4572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>
            <a:spLocks noChangeAspect="1"/>
          </p:cNvSpPr>
          <p:nvPr/>
        </p:nvSpPr>
        <p:spPr>
          <a:xfrm>
            <a:off x="5181401" y="5239526"/>
            <a:ext cx="96527" cy="9652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>
            <a:spLocks noChangeAspect="1"/>
          </p:cNvSpPr>
          <p:nvPr/>
        </p:nvSpPr>
        <p:spPr>
          <a:xfrm>
            <a:off x="4374922" y="4465509"/>
            <a:ext cx="96527" cy="9652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0" name="Group 329"/>
          <p:cNvGrpSpPr/>
          <p:nvPr/>
        </p:nvGrpSpPr>
        <p:grpSpPr>
          <a:xfrm rot="1947142">
            <a:off x="4340962" y="5541268"/>
            <a:ext cx="62416" cy="110859"/>
            <a:chOff x="5506255" y="6240572"/>
            <a:chExt cx="155565" cy="241726"/>
          </a:xfrm>
        </p:grpSpPr>
        <p:sp>
          <p:nvSpPr>
            <p:cNvPr id="331" name="Oval 330"/>
            <p:cNvSpPr/>
            <p:nvPr/>
          </p:nvSpPr>
          <p:spPr>
            <a:xfrm rot="14880538">
              <a:off x="5586346" y="6399443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Oval 331"/>
            <p:cNvSpPr/>
            <p:nvPr/>
          </p:nvSpPr>
          <p:spPr>
            <a:xfrm rot="14880538">
              <a:off x="5616101" y="643657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Can 332"/>
            <p:cNvSpPr/>
            <p:nvPr/>
          </p:nvSpPr>
          <p:spPr>
            <a:xfrm rot="19609736">
              <a:off x="5506255" y="6240572"/>
              <a:ext cx="91252" cy="178707"/>
            </a:xfrm>
            <a:prstGeom prst="ca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7" name="Can 336"/>
          <p:cNvSpPr/>
          <p:nvPr/>
        </p:nvSpPr>
        <p:spPr>
          <a:xfrm rot="20160170" flipH="1" flipV="1">
            <a:off x="4926756" y="4596309"/>
            <a:ext cx="72812" cy="173036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Can 337"/>
          <p:cNvSpPr/>
          <p:nvPr/>
        </p:nvSpPr>
        <p:spPr>
          <a:xfrm rot="20160170">
            <a:off x="5561142" y="4849771"/>
            <a:ext cx="36612" cy="81958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>
            <a:spLocks noChangeAspect="1"/>
          </p:cNvSpPr>
          <p:nvPr/>
        </p:nvSpPr>
        <p:spPr>
          <a:xfrm>
            <a:off x="6184496" y="5111343"/>
            <a:ext cx="96527" cy="9652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0" name="Group 339"/>
          <p:cNvGrpSpPr/>
          <p:nvPr/>
        </p:nvGrpSpPr>
        <p:grpSpPr>
          <a:xfrm>
            <a:off x="4977371" y="5658006"/>
            <a:ext cx="276926" cy="191218"/>
            <a:chOff x="6901586" y="9039157"/>
            <a:chExt cx="489543" cy="338029"/>
          </a:xfrm>
        </p:grpSpPr>
        <p:sp>
          <p:nvSpPr>
            <p:cNvPr id="341" name="Oval 340"/>
            <p:cNvSpPr/>
            <p:nvPr/>
          </p:nvSpPr>
          <p:spPr>
            <a:xfrm>
              <a:off x="7026740" y="9213122"/>
              <a:ext cx="164064" cy="164064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Oval 341"/>
            <p:cNvSpPr/>
            <p:nvPr/>
          </p:nvSpPr>
          <p:spPr>
            <a:xfrm>
              <a:off x="7003880" y="9271346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Oval 342"/>
            <p:cNvSpPr/>
            <p:nvPr/>
          </p:nvSpPr>
          <p:spPr>
            <a:xfrm>
              <a:off x="6947922" y="927068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Oval 343"/>
            <p:cNvSpPr/>
            <p:nvPr/>
          </p:nvSpPr>
          <p:spPr>
            <a:xfrm>
              <a:off x="6901586" y="9270032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7116164" y="9155183"/>
              <a:ext cx="118184" cy="94211"/>
            </a:xfrm>
            <a:custGeom>
              <a:avLst/>
              <a:gdLst>
                <a:gd name="connsiteX0" fmla="*/ 715 w 118184"/>
                <a:gd name="connsiteY0" fmla="*/ 66501 h 94211"/>
                <a:gd name="connsiteX1" fmla="*/ 17340 w 118184"/>
                <a:gd name="connsiteY1" fmla="*/ 0 h 94211"/>
                <a:gd name="connsiteX2" fmla="*/ 117093 w 118184"/>
                <a:gd name="connsiteY2" fmla="*/ 66501 h 94211"/>
                <a:gd name="connsiteX3" fmla="*/ 61675 w 118184"/>
                <a:gd name="connsiteY3" fmla="*/ 94211 h 94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84" h="94211">
                  <a:moveTo>
                    <a:pt x="715" y="66501"/>
                  </a:moveTo>
                  <a:cubicBezTo>
                    <a:pt x="-671" y="33250"/>
                    <a:pt x="-2056" y="0"/>
                    <a:pt x="17340" y="0"/>
                  </a:cubicBezTo>
                  <a:cubicBezTo>
                    <a:pt x="36736" y="0"/>
                    <a:pt x="109704" y="50799"/>
                    <a:pt x="117093" y="66501"/>
                  </a:cubicBezTo>
                  <a:cubicBezTo>
                    <a:pt x="124482" y="82203"/>
                    <a:pt x="93078" y="88207"/>
                    <a:pt x="61675" y="94211"/>
                  </a:cubicBezTo>
                </a:path>
              </a:pathLst>
            </a:cu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6" name="TextBox 345"/>
            <p:cNvSpPr txBox="1"/>
            <p:nvPr/>
          </p:nvSpPr>
          <p:spPr>
            <a:xfrm rot="1281945">
              <a:off x="7000641" y="9039157"/>
              <a:ext cx="390488" cy="258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rgbClr val="FFFF00"/>
                  </a:solidFill>
                </a:rPr>
                <a:t>S-S</a:t>
              </a:r>
              <a:endParaRPr lang="en-US" sz="600" dirty="0">
                <a:solidFill>
                  <a:srgbClr val="FFFF00"/>
                </a:solidFill>
              </a:endParaRPr>
            </a:p>
          </p:txBody>
        </p:sp>
      </p:grpSp>
      <p:sp>
        <p:nvSpPr>
          <p:cNvPr id="9231" name="Oval 9230"/>
          <p:cNvSpPr/>
          <p:nvPr/>
        </p:nvSpPr>
        <p:spPr>
          <a:xfrm rot="19456058">
            <a:off x="5062247" y="5710521"/>
            <a:ext cx="187124" cy="383489"/>
          </a:xfrm>
          <a:prstGeom prst="ellipse">
            <a:avLst/>
          </a:prstGeom>
          <a:noFill/>
          <a:ln w="9525"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33" name="Straight Arrow Connector 9232"/>
          <p:cNvCxnSpPr/>
          <p:nvPr/>
        </p:nvCxnSpPr>
        <p:spPr>
          <a:xfrm flipH="1" flipV="1">
            <a:off x="2890396" y="4961942"/>
            <a:ext cx="2112852" cy="764045"/>
          </a:xfrm>
          <a:prstGeom prst="straightConnector1">
            <a:avLst/>
          </a:prstGeom>
          <a:ln>
            <a:solidFill>
              <a:srgbClr val="FFFF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7" name="Group 346"/>
          <p:cNvGrpSpPr/>
          <p:nvPr/>
        </p:nvGrpSpPr>
        <p:grpSpPr>
          <a:xfrm flipH="1" flipV="1">
            <a:off x="2678555" y="4716554"/>
            <a:ext cx="62416" cy="110859"/>
            <a:chOff x="5506255" y="6240572"/>
            <a:chExt cx="155565" cy="241726"/>
          </a:xfrm>
        </p:grpSpPr>
        <p:sp>
          <p:nvSpPr>
            <p:cNvPr id="348" name="Oval 347"/>
            <p:cNvSpPr/>
            <p:nvPr/>
          </p:nvSpPr>
          <p:spPr>
            <a:xfrm rot="14880538">
              <a:off x="5586346" y="6399443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Oval 348"/>
            <p:cNvSpPr/>
            <p:nvPr/>
          </p:nvSpPr>
          <p:spPr>
            <a:xfrm rot="14880538">
              <a:off x="5616101" y="643657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Can 349"/>
            <p:cNvSpPr/>
            <p:nvPr/>
          </p:nvSpPr>
          <p:spPr>
            <a:xfrm rot="19609736">
              <a:off x="5506255" y="6240572"/>
              <a:ext cx="91252" cy="178707"/>
            </a:xfrm>
            <a:prstGeom prst="ca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6" name="Group 355"/>
          <p:cNvGrpSpPr/>
          <p:nvPr/>
        </p:nvGrpSpPr>
        <p:grpSpPr>
          <a:xfrm>
            <a:off x="2753762" y="4690983"/>
            <a:ext cx="258526" cy="170724"/>
            <a:chOff x="6901586" y="9025705"/>
            <a:chExt cx="532246" cy="351481"/>
          </a:xfrm>
        </p:grpSpPr>
        <p:sp>
          <p:nvSpPr>
            <p:cNvPr id="357" name="Oval 356"/>
            <p:cNvSpPr/>
            <p:nvPr/>
          </p:nvSpPr>
          <p:spPr>
            <a:xfrm>
              <a:off x="7026740" y="9213122"/>
              <a:ext cx="164064" cy="164064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Oval 357"/>
            <p:cNvSpPr/>
            <p:nvPr/>
          </p:nvSpPr>
          <p:spPr>
            <a:xfrm>
              <a:off x="7003880" y="9271346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Oval 358"/>
            <p:cNvSpPr/>
            <p:nvPr/>
          </p:nvSpPr>
          <p:spPr>
            <a:xfrm>
              <a:off x="6947922" y="927068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Oval 359"/>
            <p:cNvSpPr/>
            <p:nvPr/>
          </p:nvSpPr>
          <p:spPr>
            <a:xfrm>
              <a:off x="6901586" y="9270032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7116164" y="9155183"/>
              <a:ext cx="118184" cy="94211"/>
            </a:xfrm>
            <a:custGeom>
              <a:avLst/>
              <a:gdLst>
                <a:gd name="connsiteX0" fmla="*/ 715 w 118184"/>
                <a:gd name="connsiteY0" fmla="*/ 66501 h 94211"/>
                <a:gd name="connsiteX1" fmla="*/ 17340 w 118184"/>
                <a:gd name="connsiteY1" fmla="*/ 0 h 94211"/>
                <a:gd name="connsiteX2" fmla="*/ 117093 w 118184"/>
                <a:gd name="connsiteY2" fmla="*/ 66501 h 94211"/>
                <a:gd name="connsiteX3" fmla="*/ 61675 w 118184"/>
                <a:gd name="connsiteY3" fmla="*/ 94211 h 94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84" h="94211">
                  <a:moveTo>
                    <a:pt x="715" y="66501"/>
                  </a:moveTo>
                  <a:cubicBezTo>
                    <a:pt x="-671" y="33250"/>
                    <a:pt x="-2056" y="0"/>
                    <a:pt x="17340" y="0"/>
                  </a:cubicBezTo>
                  <a:cubicBezTo>
                    <a:pt x="36736" y="0"/>
                    <a:pt x="109704" y="50799"/>
                    <a:pt x="117093" y="66501"/>
                  </a:cubicBezTo>
                  <a:cubicBezTo>
                    <a:pt x="124482" y="82203"/>
                    <a:pt x="93078" y="88207"/>
                    <a:pt x="61675" y="94211"/>
                  </a:cubicBezTo>
                </a:path>
              </a:pathLst>
            </a:cu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2" name="TextBox 361"/>
            <p:cNvSpPr txBox="1"/>
            <p:nvPr/>
          </p:nvSpPr>
          <p:spPr>
            <a:xfrm rot="1281945">
              <a:off x="6957939" y="9025705"/>
              <a:ext cx="475893" cy="2851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" dirty="0" smtClean="0">
                  <a:solidFill>
                    <a:srgbClr val="FFFF00"/>
                  </a:solidFill>
                </a:rPr>
                <a:t>S-S</a:t>
              </a:r>
              <a:endParaRPr lang="en-US" sz="3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63" name="Oval 362"/>
          <p:cNvSpPr>
            <a:spLocks noChangeAspect="1"/>
          </p:cNvSpPr>
          <p:nvPr/>
        </p:nvSpPr>
        <p:spPr>
          <a:xfrm>
            <a:off x="5058563" y="5092739"/>
            <a:ext cx="96527" cy="9652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>
            <a:spLocks noChangeAspect="1"/>
          </p:cNvSpPr>
          <p:nvPr/>
        </p:nvSpPr>
        <p:spPr>
          <a:xfrm>
            <a:off x="6179775" y="872070"/>
            <a:ext cx="96527" cy="9652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>
            <a:spLocks noChangeAspect="1"/>
          </p:cNvSpPr>
          <p:nvPr/>
        </p:nvSpPr>
        <p:spPr>
          <a:xfrm>
            <a:off x="3638631" y="4242949"/>
            <a:ext cx="96527" cy="9652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>
            <a:spLocks noChangeAspect="1"/>
          </p:cNvSpPr>
          <p:nvPr/>
        </p:nvSpPr>
        <p:spPr>
          <a:xfrm>
            <a:off x="2933047" y="4509645"/>
            <a:ext cx="96527" cy="9652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35" name="Straight Arrow Connector 9234"/>
          <p:cNvCxnSpPr>
            <a:endCxn id="362" idx="1"/>
          </p:cNvCxnSpPr>
          <p:nvPr/>
        </p:nvCxnSpPr>
        <p:spPr>
          <a:xfrm flipH="1">
            <a:off x="2789077" y="4605739"/>
            <a:ext cx="132855" cy="112387"/>
          </a:xfrm>
          <a:prstGeom prst="straightConnector1">
            <a:avLst/>
          </a:prstGeom>
          <a:ln>
            <a:solidFill>
              <a:srgbClr val="FFFF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7" name="Group 366"/>
          <p:cNvGrpSpPr/>
          <p:nvPr/>
        </p:nvGrpSpPr>
        <p:grpSpPr>
          <a:xfrm rot="8546745">
            <a:off x="2231190" y="4915210"/>
            <a:ext cx="155565" cy="241726"/>
            <a:chOff x="5506255" y="6240572"/>
            <a:chExt cx="155565" cy="241726"/>
          </a:xfrm>
        </p:grpSpPr>
        <p:sp>
          <p:nvSpPr>
            <p:cNvPr id="368" name="Oval 367"/>
            <p:cNvSpPr/>
            <p:nvPr/>
          </p:nvSpPr>
          <p:spPr>
            <a:xfrm rot="14880538">
              <a:off x="5586346" y="6399443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/>
            <p:cNvSpPr/>
            <p:nvPr/>
          </p:nvSpPr>
          <p:spPr>
            <a:xfrm rot="14880538">
              <a:off x="5616101" y="643657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Can 369"/>
            <p:cNvSpPr/>
            <p:nvPr/>
          </p:nvSpPr>
          <p:spPr>
            <a:xfrm rot="19609736">
              <a:off x="5506255" y="6240572"/>
              <a:ext cx="91252" cy="178707"/>
            </a:xfrm>
            <a:prstGeom prst="ca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38" name="Oval 9237"/>
          <p:cNvSpPr/>
          <p:nvPr/>
        </p:nvSpPr>
        <p:spPr>
          <a:xfrm>
            <a:off x="2171587" y="4877707"/>
            <a:ext cx="318720" cy="31872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40" name="Straight Arrow Connector 9239"/>
          <p:cNvCxnSpPr/>
          <p:nvPr/>
        </p:nvCxnSpPr>
        <p:spPr>
          <a:xfrm flipV="1">
            <a:off x="2453077" y="4799635"/>
            <a:ext cx="234649" cy="135997"/>
          </a:xfrm>
          <a:prstGeom prst="straightConnector1">
            <a:avLst/>
          </a:prstGeom>
          <a:ln>
            <a:solidFill>
              <a:srgbClr val="FFFF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43" name="Straight Arrow Connector 9242"/>
          <p:cNvCxnSpPr>
            <a:endCxn id="323" idx="3"/>
          </p:cNvCxnSpPr>
          <p:nvPr/>
        </p:nvCxnSpPr>
        <p:spPr>
          <a:xfrm flipV="1">
            <a:off x="5438103" y="5049518"/>
            <a:ext cx="257650" cy="100854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45" name="Straight Arrow Connector 9244"/>
          <p:cNvCxnSpPr/>
          <p:nvPr/>
        </p:nvCxnSpPr>
        <p:spPr>
          <a:xfrm flipV="1">
            <a:off x="5245818" y="4921144"/>
            <a:ext cx="321110" cy="296878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1" name="Oval 370"/>
          <p:cNvSpPr>
            <a:spLocks noChangeAspect="1"/>
          </p:cNvSpPr>
          <p:nvPr/>
        </p:nvSpPr>
        <p:spPr>
          <a:xfrm>
            <a:off x="5290392" y="4940540"/>
            <a:ext cx="96527" cy="9652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5003582" y="4782017"/>
            <a:ext cx="82256" cy="287566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5044710" y="4564298"/>
            <a:ext cx="245682" cy="361502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2" name="Oval 371"/>
          <p:cNvSpPr>
            <a:spLocks noChangeAspect="1"/>
          </p:cNvSpPr>
          <p:nvPr/>
        </p:nvSpPr>
        <p:spPr>
          <a:xfrm>
            <a:off x="6269120" y="4830989"/>
            <a:ext cx="96527" cy="9652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>
            <a:endCxn id="326" idx="3"/>
          </p:cNvCxnSpPr>
          <p:nvPr/>
        </p:nvCxnSpPr>
        <p:spPr>
          <a:xfrm flipV="1">
            <a:off x="6379200" y="4621904"/>
            <a:ext cx="386436" cy="208848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6379200" y="4718126"/>
            <a:ext cx="356880" cy="114379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0" name="Oval 399"/>
          <p:cNvSpPr/>
          <p:nvPr/>
        </p:nvSpPr>
        <p:spPr>
          <a:xfrm rot="16200000">
            <a:off x="1050656" y="6190412"/>
            <a:ext cx="173404" cy="1816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 rot="16200000">
            <a:off x="1050656" y="6312221"/>
            <a:ext cx="173404" cy="1816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 rot="16200000">
            <a:off x="296328" y="6190412"/>
            <a:ext cx="173404" cy="1816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 rot="16200000">
            <a:off x="296328" y="6312221"/>
            <a:ext cx="173404" cy="1816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 rot="16200000">
            <a:off x="299590" y="6593429"/>
            <a:ext cx="173404" cy="1816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Freeform 404"/>
          <p:cNvSpPr/>
          <p:nvPr/>
        </p:nvSpPr>
        <p:spPr>
          <a:xfrm rot="16200000">
            <a:off x="613965" y="6074898"/>
            <a:ext cx="26670" cy="328294"/>
          </a:xfrm>
          <a:custGeom>
            <a:avLst/>
            <a:gdLst>
              <a:gd name="connsiteX0" fmla="*/ 14287 w 19050"/>
              <a:gd name="connsiteY0" fmla="*/ 0 h 223837"/>
              <a:gd name="connsiteX1" fmla="*/ 16669 w 19050"/>
              <a:gd name="connsiteY1" fmla="*/ 21431 h 223837"/>
              <a:gd name="connsiteX2" fmla="*/ 9525 w 19050"/>
              <a:gd name="connsiteY2" fmla="*/ 57150 h 223837"/>
              <a:gd name="connsiteX3" fmla="*/ 2381 w 19050"/>
              <a:gd name="connsiteY3" fmla="*/ 78581 h 223837"/>
              <a:gd name="connsiteX4" fmla="*/ 0 w 19050"/>
              <a:gd name="connsiteY4" fmla="*/ 85725 h 223837"/>
              <a:gd name="connsiteX5" fmla="*/ 2381 w 19050"/>
              <a:gd name="connsiteY5" fmla="*/ 109537 h 223837"/>
              <a:gd name="connsiteX6" fmla="*/ 11906 w 19050"/>
              <a:gd name="connsiteY6" fmla="*/ 130969 h 223837"/>
              <a:gd name="connsiteX7" fmla="*/ 19050 w 19050"/>
              <a:gd name="connsiteY7" fmla="*/ 145256 h 223837"/>
              <a:gd name="connsiteX8" fmla="*/ 16669 w 19050"/>
              <a:gd name="connsiteY8" fmla="*/ 200025 h 223837"/>
              <a:gd name="connsiteX9" fmla="*/ 14287 w 19050"/>
              <a:gd name="connsiteY9" fmla="*/ 209550 h 223837"/>
              <a:gd name="connsiteX10" fmla="*/ 11906 w 19050"/>
              <a:gd name="connsiteY10" fmla="*/ 223837 h 223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" h="223837">
                <a:moveTo>
                  <a:pt x="14287" y="0"/>
                </a:moveTo>
                <a:cubicBezTo>
                  <a:pt x="15081" y="7144"/>
                  <a:pt x="16669" y="14243"/>
                  <a:pt x="16669" y="21431"/>
                </a:cubicBezTo>
                <a:cubicBezTo>
                  <a:pt x="16669" y="39041"/>
                  <a:pt x="14509" y="42197"/>
                  <a:pt x="9525" y="57150"/>
                </a:cubicBezTo>
                <a:lnTo>
                  <a:pt x="2381" y="78581"/>
                </a:lnTo>
                <a:lnTo>
                  <a:pt x="0" y="85725"/>
                </a:lnTo>
                <a:cubicBezTo>
                  <a:pt x="794" y="93662"/>
                  <a:pt x="911" y="101697"/>
                  <a:pt x="2381" y="109537"/>
                </a:cubicBezTo>
                <a:cubicBezTo>
                  <a:pt x="6067" y="129193"/>
                  <a:pt x="5490" y="118135"/>
                  <a:pt x="11906" y="130969"/>
                </a:cubicBezTo>
                <a:cubicBezTo>
                  <a:pt x="21760" y="150678"/>
                  <a:pt x="5405" y="124790"/>
                  <a:pt x="19050" y="145256"/>
                </a:cubicBezTo>
                <a:cubicBezTo>
                  <a:pt x="18256" y="163512"/>
                  <a:pt x="18019" y="181801"/>
                  <a:pt x="16669" y="200025"/>
                </a:cubicBezTo>
                <a:cubicBezTo>
                  <a:pt x="16427" y="203289"/>
                  <a:pt x="14997" y="206355"/>
                  <a:pt x="14287" y="209550"/>
                </a:cubicBezTo>
                <a:cubicBezTo>
                  <a:pt x="11750" y="220964"/>
                  <a:pt x="11906" y="217658"/>
                  <a:pt x="11906" y="223837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Freeform 405"/>
          <p:cNvSpPr/>
          <p:nvPr/>
        </p:nvSpPr>
        <p:spPr>
          <a:xfrm rot="16200000">
            <a:off x="577294" y="6171893"/>
            <a:ext cx="26670" cy="240984"/>
          </a:xfrm>
          <a:custGeom>
            <a:avLst/>
            <a:gdLst>
              <a:gd name="connsiteX0" fmla="*/ 14287 w 19050"/>
              <a:gd name="connsiteY0" fmla="*/ 0 h 164307"/>
              <a:gd name="connsiteX1" fmla="*/ 19050 w 19050"/>
              <a:gd name="connsiteY1" fmla="*/ 11907 h 164307"/>
              <a:gd name="connsiteX2" fmla="*/ 14287 w 19050"/>
              <a:gd name="connsiteY2" fmla="*/ 26194 h 164307"/>
              <a:gd name="connsiteX3" fmla="*/ 9525 w 19050"/>
              <a:gd name="connsiteY3" fmla="*/ 40482 h 164307"/>
              <a:gd name="connsiteX4" fmla="*/ 7144 w 19050"/>
              <a:gd name="connsiteY4" fmla="*/ 47625 h 164307"/>
              <a:gd name="connsiteX5" fmla="*/ 2381 w 19050"/>
              <a:gd name="connsiteY5" fmla="*/ 54769 h 164307"/>
              <a:gd name="connsiteX6" fmla="*/ 0 w 19050"/>
              <a:gd name="connsiteY6" fmla="*/ 61913 h 164307"/>
              <a:gd name="connsiteX7" fmla="*/ 2381 w 19050"/>
              <a:gd name="connsiteY7" fmla="*/ 90488 h 164307"/>
              <a:gd name="connsiteX8" fmla="*/ 4762 w 19050"/>
              <a:gd name="connsiteY8" fmla="*/ 97632 h 164307"/>
              <a:gd name="connsiteX9" fmla="*/ 7144 w 19050"/>
              <a:gd name="connsiteY9" fmla="*/ 107157 h 164307"/>
              <a:gd name="connsiteX10" fmla="*/ 11906 w 19050"/>
              <a:gd name="connsiteY10" fmla="*/ 121444 h 164307"/>
              <a:gd name="connsiteX11" fmla="*/ 14287 w 19050"/>
              <a:gd name="connsiteY11" fmla="*/ 128588 h 164307"/>
              <a:gd name="connsiteX12" fmla="*/ 11906 w 19050"/>
              <a:gd name="connsiteY12" fmla="*/ 164307 h 16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050" h="164307">
                <a:moveTo>
                  <a:pt x="14287" y="0"/>
                </a:moveTo>
                <a:cubicBezTo>
                  <a:pt x="15875" y="3969"/>
                  <a:pt x="19050" y="7632"/>
                  <a:pt x="19050" y="11907"/>
                </a:cubicBezTo>
                <a:cubicBezTo>
                  <a:pt x="19050" y="16927"/>
                  <a:pt x="15875" y="21432"/>
                  <a:pt x="14287" y="26194"/>
                </a:cubicBezTo>
                <a:lnTo>
                  <a:pt x="9525" y="40482"/>
                </a:lnTo>
                <a:cubicBezTo>
                  <a:pt x="8731" y="42863"/>
                  <a:pt x="8536" y="45537"/>
                  <a:pt x="7144" y="47625"/>
                </a:cubicBezTo>
                <a:lnTo>
                  <a:pt x="2381" y="54769"/>
                </a:lnTo>
                <a:cubicBezTo>
                  <a:pt x="1587" y="57150"/>
                  <a:pt x="0" y="59403"/>
                  <a:pt x="0" y="61913"/>
                </a:cubicBezTo>
                <a:cubicBezTo>
                  <a:pt x="0" y="71471"/>
                  <a:pt x="1118" y="81014"/>
                  <a:pt x="2381" y="90488"/>
                </a:cubicBezTo>
                <a:cubicBezTo>
                  <a:pt x="2713" y="92976"/>
                  <a:pt x="4072" y="95218"/>
                  <a:pt x="4762" y="97632"/>
                </a:cubicBezTo>
                <a:cubicBezTo>
                  <a:pt x="5661" y="100779"/>
                  <a:pt x="6204" y="104022"/>
                  <a:pt x="7144" y="107157"/>
                </a:cubicBezTo>
                <a:cubicBezTo>
                  <a:pt x="8587" y="111965"/>
                  <a:pt x="10319" y="116682"/>
                  <a:pt x="11906" y="121444"/>
                </a:cubicBezTo>
                <a:lnTo>
                  <a:pt x="14287" y="128588"/>
                </a:lnTo>
                <a:cubicBezTo>
                  <a:pt x="11784" y="161127"/>
                  <a:pt x="11906" y="149195"/>
                  <a:pt x="11906" y="164307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Freeform 406"/>
          <p:cNvSpPr/>
          <p:nvPr/>
        </p:nvSpPr>
        <p:spPr>
          <a:xfrm rot="16200000">
            <a:off x="580786" y="6238252"/>
            <a:ext cx="26670" cy="254952"/>
          </a:xfrm>
          <a:custGeom>
            <a:avLst/>
            <a:gdLst>
              <a:gd name="connsiteX0" fmla="*/ 19050 w 19050"/>
              <a:gd name="connsiteY0" fmla="*/ 0 h 173831"/>
              <a:gd name="connsiteX1" fmla="*/ 14288 w 19050"/>
              <a:gd name="connsiteY1" fmla="*/ 40481 h 173831"/>
              <a:gd name="connsiteX2" fmla="*/ 9525 w 19050"/>
              <a:gd name="connsiteY2" fmla="*/ 54769 h 173831"/>
              <a:gd name="connsiteX3" fmla="*/ 7144 w 19050"/>
              <a:gd name="connsiteY3" fmla="*/ 61913 h 173831"/>
              <a:gd name="connsiteX4" fmla="*/ 0 w 19050"/>
              <a:gd name="connsiteY4" fmla="*/ 76200 h 173831"/>
              <a:gd name="connsiteX5" fmla="*/ 2382 w 19050"/>
              <a:gd name="connsiteY5" fmla="*/ 92869 h 173831"/>
              <a:gd name="connsiteX6" fmla="*/ 4763 w 19050"/>
              <a:gd name="connsiteY6" fmla="*/ 100013 h 173831"/>
              <a:gd name="connsiteX7" fmla="*/ 11907 w 19050"/>
              <a:gd name="connsiteY7" fmla="*/ 104775 h 173831"/>
              <a:gd name="connsiteX8" fmla="*/ 16669 w 19050"/>
              <a:gd name="connsiteY8" fmla="*/ 119063 h 173831"/>
              <a:gd name="connsiteX9" fmla="*/ 19050 w 19050"/>
              <a:gd name="connsiteY9" fmla="*/ 126206 h 173831"/>
              <a:gd name="connsiteX10" fmla="*/ 16669 w 19050"/>
              <a:gd name="connsiteY10" fmla="*/ 173831 h 17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" h="173831">
                <a:moveTo>
                  <a:pt x="19050" y="0"/>
                </a:moveTo>
                <a:cubicBezTo>
                  <a:pt x="18790" y="2342"/>
                  <a:pt x="15043" y="36958"/>
                  <a:pt x="14288" y="40481"/>
                </a:cubicBezTo>
                <a:cubicBezTo>
                  <a:pt x="13236" y="45390"/>
                  <a:pt x="11113" y="50006"/>
                  <a:pt x="9525" y="54769"/>
                </a:cubicBezTo>
                <a:cubicBezTo>
                  <a:pt x="8731" y="57150"/>
                  <a:pt x="8536" y="59824"/>
                  <a:pt x="7144" y="61913"/>
                </a:cubicBezTo>
                <a:cubicBezTo>
                  <a:pt x="990" y="71145"/>
                  <a:pt x="3287" y="66341"/>
                  <a:pt x="0" y="76200"/>
                </a:cubicBezTo>
                <a:cubicBezTo>
                  <a:pt x="794" y="81756"/>
                  <a:pt x="1281" y="87365"/>
                  <a:pt x="2382" y="92869"/>
                </a:cubicBezTo>
                <a:cubicBezTo>
                  <a:pt x="2874" y="95330"/>
                  <a:pt x="3195" y="98053"/>
                  <a:pt x="4763" y="100013"/>
                </a:cubicBezTo>
                <a:cubicBezTo>
                  <a:pt x="6551" y="102248"/>
                  <a:pt x="9526" y="103188"/>
                  <a:pt x="11907" y="104775"/>
                </a:cubicBezTo>
                <a:lnTo>
                  <a:pt x="16669" y="119063"/>
                </a:lnTo>
                <a:lnTo>
                  <a:pt x="19050" y="126206"/>
                </a:lnTo>
                <a:cubicBezTo>
                  <a:pt x="16471" y="167475"/>
                  <a:pt x="16669" y="151581"/>
                  <a:pt x="16669" y="173831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Freeform 407"/>
          <p:cNvSpPr/>
          <p:nvPr/>
        </p:nvSpPr>
        <p:spPr>
          <a:xfrm rot="16200000">
            <a:off x="624443" y="6261746"/>
            <a:ext cx="26670" cy="321310"/>
          </a:xfrm>
          <a:custGeom>
            <a:avLst/>
            <a:gdLst>
              <a:gd name="connsiteX0" fmla="*/ 11906 w 19050"/>
              <a:gd name="connsiteY0" fmla="*/ 0 h 219075"/>
              <a:gd name="connsiteX1" fmla="*/ 11906 w 19050"/>
              <a:gd name="connsiteY1" fmla="*/ 71437 h 219075"/>
              <a:gd name="connsiteX2" fmla="*/ 7144 w 19050"/>
              <a:gd name="connsiteY2" fmla="*/ 85725 h 219075"/>
              <a:gd name="connsiteX3" fmla="*/ 4763 w 19050"/>
              <a:gd name="connsiteY3" fmla="*/ 92869 h 219075"/>
              <a:gd name="connsiteX4" fmla="*/ 0 w 19050"/>
              <a:gd name="connsiteY4" fmla="*/ 100012 h 219075"/>
              <a:gd name="connsiteX5" fmla="*/ 7144 w 19050"/>
              <a:gd name="connsiteY5" fmla="*/ 126206 h 219075"/>
              <a:gd name="connsiteX6" fmla="*/ 11906 w 19050"/>
              <a:gd name="connsiteY6" fmla="*/ 133350 h 219075"/>
              <a:gd name="connsiteX7" fmla="*/ 19050 w 19050"/>
              <a:gd name="connsiteY7" fmla="*/ 157162 h 219075"/>
              <a:gd name="connsiteX8" fmla="*/ 16669 w 19050"/>
              <a:gd name="connsiteY8" fmla="*/ 180975 h 219075"/>
              <a:gd name="connsiteX9" fmla="*/ 14288 w 19050"/>
              <a:gd name="connsiteY9" fmla="*/ 192881 h 219075"/>
              <a:gd name="connsiteX10" fmla="*/ 14288 w 19050"/>
              <a:gd name="connsiteY10" fmla="*/ 219075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50" h="219075">
                <a:moveTo>
                  <a:pt x="11906" y="0"/>
                </a:moveTo>
                <a:cubicBezTo>
                  <a:pt x="13482" y="28366"/>
                  <a:pt x="16369" y="44659"/>
                  <a:pt x="11906" y="71437"/>
                </a:cubicBezTo>
                <a:cubicBezTo>
                  <a:pt x="11081" y="76389"/>
                  <a:pt x="8731" y="80962"/>
                  <a:pt x="7144" y="85725"/>
                </a:cubicBezTo>
                <a:cubicBezTo>
                  <a:pt x="6350" y="88106"/>
                  <a:pt x="6156" y="90781"/>
                  <a:pt x="4763" y="92869"/>
                </a:cubicBezTo>
                <a:lnTo>
                  <a:pt x="0" y="100012"/>
                </a:lnTo>
                <a:cubicBezTo>
                  <a:pt x="1278" y="106405"/>
                  <a:pt x="3689" y="121023"/>
                  <a:pt x="7144" y="126206"/>
                </a:cubicBezTo>
                <a:cubicBezTo>
                  <a:pt x="8731" y="128587"/>
                  <a:pt x="10744" y="130735"/>
                  <a:pt x="11906" y="133350"/>
                </a:cubicBezTo>
                <a:cubicBezTo>
                  <a:pt x="15221" y="140809"/>
                  <a:pt x="17070" y="149242"/>
                  <a:pt x="19050" y="157162"/>
                </a:cubicBezTo>
                <a:cubicBezTo>
                  <a:pt x="18256" y="165100"/>
                  <a:pt x="17723" y="173068"/>
                  <a:pt x="16669" y="180975"/>
                </a:cubicBezTo>
                <a:cubicBezTo>
                  <a:pt x="16134" y="184987"/>
                  <a:pt x="14540" y="188842"/>
                  <a:pt x="14288" y="192881"/>
                </a:cubicBezTo>
                <a:cubicBezTo>
                  <a:pt x="13743" y="201595"/>
                  <a:pt x="14288" y="210344"/>
                  <a:pt x="14288" y="219075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Freeform 408"/>
          <p:cNvSpPr/>
          <p:nvPr/>
        </p:nvSpPr>
        <p:spPr>
          <a:xfrm rot="16200000">
            <a:off x="591034" y="6524492"/>
            <a:ext cx="26670" cy="247968"/>
          </a:xfrm>
          <a:custGeom>
            <a:avLst/>
            <a:gdLst>
              <a:gd name="connsiteX0" fmla="*/ 9525 w 19050"/>
              <a:gd name="connsiteY0" fmla="*/ 0 h 169069"/>
              <a:gd name="connsiteX1" fmla="*/ 14288 w 19050"/>
              <a:gd name="connsiteY1" fmla="*/ 11906 h 169069"/>
              <a:gd name="connsiteX2" fmla="*/ 19050 w 19050"/>
              <a:gd name="connsiteY2" fmla="*/ 26194 h 169069"/>
              <a:gd name="connsiteX3" fmla="*/ 14288 w 19050"/>
              <a:gd name="connsiteY3" fmla="*/ 47625 h 169069"/>
              <a:gd name="connsiteX4" fmla="*/ 9525 w 19050"/>
              <a:gd name="connsiteY4" fmla="*/ 61912 h 169069"/>
              <a:gd name="connsiteX5" fmla="*/ 4763 w 19050"/>
              <a:gd name="connsiteY5" fmla="*/ 69056 h 169069"/>
              <a:gd name="connsiteX6" fmla="*/ 0 w 19050"/>
              <a:gd name="connsiteY6" fmla="*/ 83344 h 169069"/>
              <a:gd name="connsiteX7" fmla="*/ 4763 w 19050"/>
              <a:gd name="connsiteY7" fmla="*/ 102394 h 169069"/>
              <a:gd name="connsiteX8" fmla="*/ 14288 w 19050"/>
              <a:gd name="connsiteY8" fmla="*/ 116681 h 169069"/>
              <a:gd name="connsiteX9" fmla="*/ 11906 w 19050"/>
              <a:gd name="connsiteY9" fmla="*/ 140494 h 169069"/>
              <a:gd name="connsiteX10" fmla="*/ 7144 w 19050"/>
              <a:gd name="connsiteY10" fmla="*/ 154781 h 169069"/>
              <a:gd name="connsiteX11" fmla="*/ 4763 w 19050"/>
              <a:gd name="connsiteY11" fmla="*/ 161925 h 169069"/>
              <a:gd name="connsiteX12" fmla="*/ 4763 w 19050"/>
              <a:gd name="connsiteY12" fmla="*/ 169069 h 16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050" h="169069">
                <a:moveTo>
                  <a:pt x="9525" y="0"/>
                </a:moveTo>
                <a:cubicBezTo>
                  <a:pt x="11113" y="3969"/>
                  <a:pt x="12827" y="7889"/>
                  <a:pt x="14288" y="11906"/>
                </a:cubicBezTo>
                <a:cubicBezTo>
                  <a:pt x="16004" y="16624"/>
                  <a:pt x="19050" y="26194"/>
                  <a:pt x="19050" y="26194"/>
                </a:cubicBezTo>
                <a:cubicBezTo>
                  <a:pt x="17691" y="32987"/>
                  <a:pt x="16305" y="40903"/>
                  <a:pt x="14288" y="47625"/>
                </a:cubicBezTo>
                <a:cubicBezTo>
                  <a:pt x="12845" y="52433"/>
                  <a:pt x="12309" y="57735"/>
                  <a:pt x="9525" y="61912"/>
                </a:cubicBezTo>
                <a:cubicBezTo>
                  <a:pt x="7938" y="64293"/>
                  <a:pt x="5925" y="66441"/>
                  <a:pt x="4763" y="69056"/>
                </a:cubicBezTo>
                <a:cubicBezTo>
                  <a:pt x="2724" y="73644"/>
                  <a:pt x="0" y="83344"/>
                  <a:pt x="0" y="83344"/>
                </a:cubicBezTo>
                <a:cubicBezTo>
                  <a:pt x="661" y="86648"/>
                  <a:pt x="2473" y="98272"/>
                  <a:pt x="4763" y="102394"/>
                </a:cubicBezTo>
                <a:cubicBezTo>
                  <a:pt x="7543" y="107397"/>
                  <a:pt x="14288" y="116681"/>
                  <a:pt x="14288" y="116681"/>
                </a:cubicBezTo>
                <a:cubicBezTo>
                  <a:pt x="13494" y="124619"/>
                  <a:pt x="13376" y="132653"/>
                  <a:pt x="11906" y="140494"/>
                </a:cubicBezTo>
                <a:cubicBezTo>
                  <a:pt x="10981" y="145428"/>
                  <a:pt x="8731" y="150019"/>
                  <a:pt x="7144" y="154781"/>
                </a:cubicBezTo>
                <a:cubicBezTo>
                  <a:pt x="6350" y="157162"/>
                  <a:pt x="4763" y="159415"/>
                  <a:pt x="4763" y="161925"/>
                </a:cubicBezTo>
                <a:lnTo>
                  <a:pt x="4763" y="169069"/>
                </a:ln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Freeform 409"/>
          <p:cNvSpPr/>
          <p:nvPr/>
        </p:nvSpPr>
        <p:spPr>
          <a:xfrm rot="16200000">
            <a:off x="942040" y="6110078"/>
            <a:ext cx="20125" cy="244476"/>
          </a:xfrm>
          <a:custGeom>
            <a:avLst/>
            <a:gdLst>
              <a:gd name="connsiteX0" fmla="*/ 7143 w 14375"/>
              <a:gd name="connsiteY0" fmla="*/ 166688 h 166688"/>
              <a:gd name="connsiteX1" fmla="*/ 9525 w 14375"/>
              <a:gd name="connsiteY1" fmla="*/ 154781 h 166688"/>
              <a:gd name="connsiteX2" fmla="*/ 14287 w 14375"/>
              <a:gd name="connsiteY2" fmla="*/ 140494 h 166688"/>
              <a:gd name="connsiteX3" fmla="*/ 7143 w 14375"/>
              <a:gd name="connsiteY3" fmla="*/ 109538 h 166688"/>
              <a:gd name="connsiteX4" fmla="*/ 0 w 14375"/>
              <a:gd name="connsiteY4" fmla="*/ 95250 h 166688"/>
              <a:gd name="connsiteX5" fmla="*/ 2381 w 14375"/>
              <a:gd name="connsiteY5" fmla="*/ 66675 h 166688"/>
              <a:gd name="connsiteX6" fmla="*/ 4762 w 14375"/>
              <a:gd name="connsiteY6" fmla="*/ 59531 h 166688"/>
              <a:gd name="connsiteX7" fmla="*/ 11906 w 14375"/>
              <a:gd name="connsiteY7" fmla="*/ 57150 h 166688"/>
              <a:gd name="connsiteX8" fmla="*/ 14287 w 14375"/>
              <a:gd name="connsiteY8" fmla="*/ 50006 h 166688"/>
              <a:gd name="connsiteX9" fmla="*/ 9525 w 14375"/>
              <a:gd name="connsiteY9" fmla="*/ 4763 h 166688"/>
              <a:gd name="connsiteX10" fmla="*/ 7143 w 14375"/>
              <a:gd name="connsiteY10" fmla="*/ 0 h 16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375" h="166688">
                <a:moveTo>
                  <a:pt x="7143" y="166688"/>
                </a:moveTo>
                <a:cubicBezTo>
                  <a:pt x="7937" y="162719"/>
                  <a:pt x="8460" y="158686"/>
                  <a:pt x="9525" y="154781"/>
                </a:cubicBezTo>
                <a:cubicBezTo>
                  <a:pt x="10846" y="149938"/>
                  <a:pt x="14287" y="140494"/>
                  <a:pt x="14287" y="140494"/>
                </a:cubicBezTo>
                <a:cubicBezTo>
                  <a:pt x="13189" y="132805"/>
                  <a:pt x="11899" y="116673"/>
                  <a:pt x="7143" y="109538"/>
                </a:cubicBezTo>
                <a:cubicBezTo>
                  <a:pt x="989" y="100305"/>
                  <a:pt x="3286" y="105109"/>
                  <a:pt x="0" y="95250"/>
                </a:cubicBezTo>
                <a:cubicBezTo>
                  <a:pt x="794" y="85725"/>
                  <a:pt x="1118" y="76149"/>
                  <a:pt x="2381" y="66675"/>
                </a:cubicBezTo>
                <a:cubicBezTo>
                  <a:pt x="2713" y="64187"/>
                  <a:pt x="2987" y="61306"/>
                  <a:pt x="4762" y="59531"/>
                </a:cubicBezTo>
                <a:cubicBezTo>
                  <a:pt x="6537" y="57756"/>
                  <a:pt x="9525" y="57944"/>
                  <a:pt x="11906" y="57150"/>
                </a:cubicBezTo>
                <a:cubicBezTo>
                  <a:pt x="12700" y="54769"/>
                  <a:pt x="14287" y="52516"/>
                  <a:pt x="14287" y="50006"/>
                </a:cubicBezTo>
                <a:cubicBezTo>
                  <a:pt x="14287" y="31991"/>
                  <a:pt x="15429" y="19522"/>
                  <a:pt x="9525" y="4763"/>
                </a:cubicBezTo>
                <a:cubicBezTo>
                  <a:pt x="8866" y="3115"/>
                  <a:pt x="7937" y="1588"/>
                  <a:pt x="7143" y="0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Freeform 410"/>
          <p:cNvSpPr/>
          <p:nvPr/>
        </p:nvSpPr>
        <p:spPr>
          <a:xfrm rot="16200000">
            <a:off x="895112" y="6154591"/>
            <a:ext cx="26670" cy="268922"/>
          </a:xfrm>
          <a:custGeom>
            <a:avLst/>
            <a:gdLst>
              <a:gd name="connsiteX0" fmla="*/ 7144 w 19050"/>
              <a:gd name="connsiteY0" fmla="*/ 183356 h 183356"/>
              <a:gd name="connsiteX1" fmla="*/ 11906 w 19050"/>
              <a:gd name="connsiteY1" fmla="*/ 171450 h 183356"/>
              <a:gd name="connsiteX2" fmla="*/ 19050 w 19050"/>
              <a:gd name="connsiteY2" fmla="*/ 157163 h 183356"/>
              <a:gd name="connsiteX3" fmla="*/ 14288 w 19050"/>
              <a:gd name="connsiteY3" fmla="*/ 138113 h 183356"/>
              <a:gd name="connsiteX4" fmla="*/ 4763 w 19050"/>
              <a:gd name="connsiteY4" fmla="*/ 123825 h 183356"/>
              <a:gd name="connsiteX5" fmla="*/ 0 w 19050"/>
              <a:gd name="connsiteY5" fmla="*/ 109538 h 183356"/>
              <a:gd name="connsiteX6" fmla="*/ 2381 w 19050"/>
              <a:gd name="connsiteY6" fmla="*/ 88106 h 183356"/>
              <a:gd name="connsiteX7" fmla="*/ 9525 w 19050"/>
              <a:gd name="connsiteY7" fmla="*/ 64294 h 183356"/>
              <a:gd name="connsiteX8" fmla="*/ 11906 w 19050"/>
              <a:gd name="connsiteY8" fmla="*/ 54769 h 183356"/>
              <a:gd name="connsiteX9" fmla="*/ 4763 w 19050"/>
              <a:gd name="connsiteY9" fmla="*/ 14288 h 183356"/>
              <a:gd name="connsiteX10" fmla="*/ 2381 w 19050"/>
              <a:gd name="connsiteY10" fmla="*/ 7144 h 183356"/>
              <a:gd name="connsiteX11" fmla="*/ 0 w 19050"/>
              <a:gd name="connsiteY11" fmla="*/ 0 h 18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50" h="183356">
                <a:moveTo>
                  <a:pt x="7144" y="183356"/>
                </a:moveTo>
                <a:cubicBezTo>
                  <a:pt x="8731" y="179387"/>
                  <a:pt x="9994" y="175273"/>
                  <a:pt x="11906" y="171450"/>
                </a:cubicBezTo>
                <a:cubicBezTo>
                  <a:pt x="21140" y="152983"/>
                  <a:pt x="13065" y="175119"/>
                  <a:pt x="19050" y="157163"/>
                </a:cubicBezTo>
                <a:cubicBezTo>
                  <a:pt x="18390" y="153864"/>
                  <a:pt x="16576" y="142232"/>
                  <a:pt x="14288" y="138113"/>
                </a:cubicBezTo>
                <a:cubicBezTo>
                  <a:pt x="11508" y="133109"/>
                  <a:pt x="6573" y="129255"/>
                  <a:pt x="4763" y="123825"/>
                </a:cubicBezTo>
                <a:lnTo>
                  <a:pt x="0" y="109538"/>
                </a:lnTo>
                <a:cubicBezTo>
                  <a:pt x="794" y="102394"/>
                  <a:pt x="1288" y="95210"/>
                  <a:pt x="2381" y="88106"/>
                </a:cubicBezTo>
                <a:cubicBezTo>
                  <a:pt x="3891" y="78290"/>
                  <a:pt x="6933" y="74662"/>
                  <a:pt x="9525" y="64294"/>
                </a:cubicBezTo>
                <a:lnTo>
                  <a:pt x="11906" y="54769"/>
                </a:lnTo>
                <a:cubicBezTo>
                  <a:pt x="9071" y="23582"/>
                  <a:pt x="12297" y="36889"/>
                  <a:pt x="4763" y="14288"/>
                </a:cubicBezTo>
                <a:lnTo>
                  <a:pt x="2381" y="7144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Freeform 411"/>
          <p:cNvSpPr/>
          <p:nvPr/>
        </p:nvSpPr>
        <p:spPr>
          <a:xfrm rot="16200000">
            <a:off x="908436" y="6210458"/>
            <a:ext cx="20978" cy="282894"/>
          </a:xfrm>
          <a:custGeom>
            <a:avLst/>
            <a:gdLst>
              <a:gd name="connsiteX0" fmla="*/ 2381 w 14984"/>
              <a:gd name="connsiteY0" fmla="*/ 192882 h 192882"/>
              <a:gd name="connsiteX1" fmla="*/ 7143 w 14984"/>
              <a:gd name="connsiteY1" fmla="*/ 171450 h 192882"/>
              <a:gd name="connsiteX2" fmla="*/ 9525 w 14984"/>
              <a:gd name="connsiteY2" fmla="*/ 164307 h 192882"/>
              <a:gd name="connsiteX3" fmla="*/ 14287 w 14984"/>
              <a:gd name="connsiteY3" fmla="*/ 142875 h 192882"/>
              <a:gd name="connsiteX4" fmla="*/ 7143 w 14984"/>
              <a:gd name="connsiteY4" fmla="*/ 111919 h 192882"/>
              <a:gd name="connsiteX5" fmla="*/ 0 w 14984"/>
              <a:gd name="connsiteY5" fmla="*/ 97632 h 192882"/>
              <a:gd name="connsiteX6" fmla="*/ 4762 w 14984"/>
              <a:gd name="connsiteY6" fmla="*/ 69057 h 192882"/>
              <a:gd name="connsiteX7" fmla="*/ 9525 w 14984"/>
              <a:gd name="connsiteY7" fmla="*/ 61913 h 192882"/>
              <a:gd name="connsiteX8" fmla="*/ 11906 w 14984"/>
              <a:gd name="connsiteY8" fmla="*/ 16669 h 192882"/>
              <a:gd name="connsiteX9" fmla="*/ 9525 w 14984"/>
              <a:gd name="connsiteY9" fmla="*/ 7144 h 192882"/>
              <a:gd name="connsiteX10" fmla="*/ 7143 w 14984"/>
              <a:gd name="connsiteY10" fmla="*/ 0 h 19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84" h="192882">
                <a:moveTo>
                  <a:pt x="2381" y="192882"/>
                </a:moveTo>
                <a:cubicBezTo>
                  <a:pt x="4016" y="184705"/>
                  <a:pt x="4902" y="179291"/>
                  <a:pt x="7143" y="171450"/>
                </a:cubicBezTo>
                <a:cubicBezTo>
                  <a:pt x="7833" y="169037"/>
                  <a:pt x="8835" y="166720"/>
                  <a:pt x="9525" y="164307"/>
                </a:cubicBezTo>
                <a:cubicBezTo>
                  <a:pt x="11766" y="156466"/>
                  <a:pt x="12652" y="151052"/>
                  <a:pt x="14287" y="142875"/>
                </a:cubicBezTo>
                <a:cubicBezTo>
                  <a:pt x="13189" y="135187"/>
                  <a:pt x="11898" y="119053"/>
                  <a:pt x="7143" y="111919"/>
                </a:cubicBezTo>
                <a:cubicBezTo>
                  <a:pt x="989" y="102687"/>
                  <a:pt x="3286" y="107490"/>
                  <a:pt x="0" y="97632"/>
                </a:cubicBezTo>
                <a:cubicBezTo>
                  <a:pt x="754" y="90844"/>
                  <a:pt x="773" y="77035"/>
                  <a:pt x="4762" y="69057"/>
                </a:cubicBezTo>
                <a:cubicBezTo>
                  <a:pt x="6042" y="66497"/>
                  <a:pt x="7937" y="64294"/>
                  <a:pt x="9525" y="61913"/>
                </a:cubicBezTo>
                <a:cubicBezTo>
                  <a:pt x="17034" y="39382"/>
                  <a:pt x="15754" y="49383"/>
                  <a:pt x="11906" y="16669"/>
                </a:cubicBezTo>
                <a:cubicBezTo>
                  <a:pt x="11524" y="13419"/>
                  <a:pt x="10424" y="10291"/>
                  <a:pt x="9525" y="7144"/>
                </a:cubicBezTo>
                <a:cubicBezTo>
                  <a:pt x="8835" y="4730"/>
                  <a:pt x="7143" y="0"/>
                  <a:pt x="7143" y="0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Freeform 412"/>
          <p:cNvSpPr/>
          <p:nvPr/>
        </p:nvSpPr>
        <p:spPr>
          <a:xfrm rot="16200000">
            <a:off x="930037" y="6312705"/>
            <a:ext cx="26670" cy="206058"/>
          </a:xfrm>
          <a:custGeom>
            <a:avLst/>
            <a:gdLst>
              <a:gd name="connsiteX0" fmla="*/ 19050 w 19050"/>
              <a:gd name="connsiteY0" fmla="*/ 140494 h 140494"/>
              <a:gd name="connsiteX1" fmla="*/ 16668 w 19050"/>
              <a:gd name="connsiteY1" fmla="*/ 128587 h 140494"/>
              <a:gd name="connsiteX2" fmla="*/ 11906 w 19050"/>
              <a:gd name="connsiteY2" fmla="*/ 121444 h 140494"/>
              <a:gd name="connsiteX3" fmla="*/ 7143 w 19050"/>
              <a:gd name="connsiteY3" fmla="*/ 107156 h 140494"/>
              <a:gd name="connsiteX4" fmla="*/ 4762 w 19050"/>
              <a:gd name="connsiteY4" fmla="*/ 97631 h 140494"/>
              <a:gd name="connsiteX5" fmla="*/ 0 w 19050"/>
              <a:gd name="connsiteY5" fmla="*/ 83344 h 140494"/>
              <a:gd name="connsiteX6" fmla="*/ 4762 w 19050"/>
              <a:gd name="connsiteY6" fmla="*/ 57150 h 140494"/>
              <a:gd name="connsiteX7" fmla="*/ 16668 w 19050"/>
              <a:gd name="connsiteY7" fmla="*/ 35719 h 140494"/>
              <a:gd name="connsiteX8" fmla="*/ 11906 w 19050"/>
              <a:gd name="connsiteY8" fmla="*/ 2381 h 140494"/>
              <a:gd name="connsiteX9" fmla="*/ 9525 w 19050"/>
              <a:gd name="connsiteY9" fmla="*/ 0 h 14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050" h="140494">
                <a:moveTo>
                  <a:pt x="19050" y="140494"/>
                </a:moveTo>
                <a:cubicBezTo>
                  <a:pt x="18256" y="136525"/>
                  <a:pt x="18089" y="132377"/>
                  <a:pt x="16668" y="128587"/>
                </a:cubicBezTo>
                <a:cubicBezTo>
                  <a:pt x="15663" y="125908"/>
                  <a:pt x="13068" y="124059"/>
                  <a:pt x="11906" y="121444"/>
                </a:cubicBezTo>
                <a:cubicBezTo>
                  <a:pt x="9867" y="116856"/>
                  <a:pt x="8360" y="112026"/>
                  <a:pt x="7143" y="107156"/>
                </a:cubicBezTo>
                <a:cubicBezTo>
                  <a:pt x="6349" y="103981"/>
                  <a:pt x="5702" y="100766"/>
                  <a:pt x="4762" y="97631"/>
                </a:cubicBezTo>
                <a:cubicBezTo>
                  <a:pt x="3320" y="92823"/>
                  <a:pt x="0" y="83344"/>
                  <a:pt x="0" y="83344"/>
                </a:cubicBezTo>
                <a:cubicBezTo>
                  <a:pt x="519" y="79194"/>
                  <a:pt x="1210" y="63544"/>
                  <a:pt x="4762" y="57150"/>
                </a:cubicBezTo>
                <a:cubicBezTo>
                  <a:pt x="18409" y="32584"/>
                  <a:pt x="11280" y="51883"/>
                  <a:pt x="16668" y="35719"/>
                </a:cubicBezTo>
                <a:cubicBezTo>
                  <a:pt x="16060" y="29028"/>
                  <a:pt x="16487" y="11543"/>
                  <a:pt x="11906" y="2381"/>
                </a:cubicBezTo>
                <a:cubicBezTo>
                  <a:pt x="11404" y="1377"/>
                  <a:pt x="10319" y="794"/>
                  <a:pt x="9525" y="0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Freeform 413"/>
          <p:cNvSpPr/>
          <p:nvPr/>
        </p:nvSpPr>
        <p:spPr>
          <a:xfrm rot="16200000">
            <a:off x="919399" y="6508821"/>
            <a:ext cx="20003" cy="296864"/>
          </a:xfrm>
          <a:custGeom>
            <a:avLst/>
            <a:gdLst>
              <a:gd name="connsiteX0" fmla="*/ 4763 w 14288"/>
              <a:gd name="connsiteY0" fmla="*/ 202407 h 202407"/>
              <a:gd name="connsiteX1" fmla="*/ 11907 w 14288"/>
              <a:gd name="connsiteY1" fmla="*/ 183357 h 202407"/>
              <a:gd name="connsiteX2" fmla="*/ 14288 w 14288"/>
              <a:gd name="connsiteY2" fmla="*/ 164307 h 202407"/>
              <a:gd name="connsiteX3" fmla="*/ 11907 w 14288"/>
              <a:gd name="connsiteY3" fmla="*/ 142875 h 202407"/>
              <a:gd name="connsiteX4" fmla="*/ 2382 w 14288"/>
              <a:gd name="connsiteY4" fmla="*/ 121444 h 202407"/>
              <a:gd name="connsiteX5" fmla="*/ 0 w 14288"/>
              <a:gd name="connsiteY5" fmla="*/ 114300 h 202407"/>
              <a:gd name="connsiteX6" fmla="*/ 4763 w 14288"/>
              <a:gd name="connsiteY6" fmla="*/ 90488 h 202407"/>
              <a:gd name="connsiteX7" fmla="*/ 7144 w 14288"/>
              <a:gd name="connsiteY7" fmla="*/ 78582 h 202407"/>
              <a:gd name="connsiteX8" fmla="*/ 11907 w 14288"/>
              <a:gd name="connsiteY8" fmla="*/ 57150 h 202407"/>
              <a:gd name="connsiteX9" fmla="*/ 7144 w 14288"/>
              <a:gd name="connsiteY9" fmla="*/ 0 h 20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88" h="202407">
                <a:moveTo>
                  <a:pt x="4763" y="202407"/>
                </a:moveTo>
                <a:cubicBezTo>
                  <a:pt x="5154" y="201429"/>
                  <a:pt x="11286" y="186769"/>
                  <a:pt x="11907" y="183357"/>
                </a:cubicBezTo>
                <a:cubicBezTo>
                  <a:pt x="13052" y="177061"/>
                  <a:pt x="13494" y="170657"/>
                  <a:pt x="14288" y="164307"/>
                </a:cubicBezTo>
                <a:cubicBezTo>
                  <a:pt x="13494" y="157163"/>
                  <a:pt x="13317" y="149923"/>
                  <a:pt x="11907" y="142875"/>
                </a:cubicBezTo>
                <a:cubicBezTo>
                  <a:pt x="7813" y="122406"/>
                  <a:pt x="9031" y="134742"/>
                  <a:pt x="2382" y="121444"/>
                </a:cubicBezTo>
                <a:cubicBezTo>
                  <a:pt x="1259" y="119199"/>
                  <a:pt x="794" y="116681"/>
                  <a:pt x="0" y="114300"/>
                </a:cubicBezTo>
                <a:cubicBezTo>
                  <a:pt x="4670" y="86291"/>
                  <a:pt x="25" y="111810"/>
                  <a:pt x="4763" y="90488"/>
                </a:cubicBezTo>
                <a:cubicBezTo>
                  <a:pt x="5641" y="86537"/>
                  <a:pt x="6162" y="82508"/>
                  <a:pt x="7144" y="78582"/>
                </a:cubicBezTo>
                <a:cubicBezTo>
                  <a:pt x="13008" y="55125"/>
                  <a:pt x="5350" y="96482"/>
                  <a:pt x="11907" y="57150"/>
                </a:cubicBezTo>
                <a:cubicBezTo>
                  <a:pt x="9444" y="2990"/>
                  <a:pt x="17341" y="20399"/>
                  <a:pt x="7144" y="0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Freeform 414"/>
          <p:cNvSpPr/>
          <p:nvPr/>
        </p:nvSpPr>
        <p:spPr>
          <a:xfrm rot="16200000">
            <a:off x="912177" y="6559542"/>
            <a:ext cx="10002" cy="265430"/>
          </a:xfrm>
          <a:custGeom>
            <a:avLst/>
            <a:gdLst>
              <a:gd name="connsiteX0" fmla="*/ 0 w 7144"/>
              <a:gd name="connsiteY0" fmla="*/ 180975 h 180975"/>
              <a:gd name="connsiteX1" fmla="*/ 2381 w 7144"/>
              <a:gd name="connsiteY1" fmla="*/ 109537 h 180975"/>
              <a:gd name="connsiteX2" fmla="*/ 7144 w 7144"/>
              <a:gd name="connsiteY2" fmla="*/ 95250 h 180975"/>
              <a:gd name="connsiteX3" fmla="*/ 4763 w 7144"/>
              <a:gd name="connsiteY3" fmla="*/ 0 h 18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44" h="180975">
                <a:moveTo>
                  <a:pt x="0" y="180975"/>
                </a:moveTo>
                <a:cubicBezTo>
                  <a:pt x="794" y="157162"/>
                  <a:pt x="402" y="133281"/>
                  <a:pt x="2381" y="109537"/>
                </a:cubicBezTo>
                <a:cubicBezTo>
                  <a:pt x="2798" y="104534"/>
                  <a:pt x="7144" y="95250"/>
                  <a:pt x="7144" y="95250"/>
                </a:cubicBezTo>
                <a:cubicBezTo>
                  <a:pt x="3691" y="36543"/>
                  <a:pt x="4763" y="68285"/>
                  <a:pt x="4763" y="0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Freeform 415"/>
          <p:cNvSpPr/>
          <p:nvPr/>
        </p:nvSpPr>
        <p:spPr>
          <a:xfrm rot="16200000">
            <a:off x="597859" y="6560370"/>
            <a:ext cx="20003" cy="282892"/>
          </a:xfrm>
          <a:custGeom>
            <a:avLst/>
            <a:gdLst>
              <a:gd name="connsiteX0" fmla="*/ 7144 w 14288"/>
              <a:gd name="connsiteY0" fmla="*/ 0 h 192881"/>
              <a:gd name="connsiteX1" fmla="*/ 11907 w 14288"/>
              <a:gd name="connsiteY1" fmla="*/ 11906 h 192881"/>
              <a:gd name="connsiteX2" fmla="*/ 14288 w 14288"/>
              <a:gd name="connsiteY2" fmla="*/ 19050 h 192881"/>
              <a:gd name="connsiteX3" fmla="*/ 7144 w 14288"/>
              <a:gd name="connsiteY3" fmla="*/ 57150 h 192881"/>
              <a:gd name="connsiteX4" fmla="*/ 0 w 14288"/>
              <a:gd name="connsiteY4" fmla="*/ 71437 h 192881"/>
              <a:gd name="connsiteX5" fmla="*/ 4763 w 14288"/>
              <a:gd name="connsiteY5" fmla="*/ 100012 h 192881"/>
              <a:gd name="connsiteX6" fmla="*/ 11907 w 14288"/>
              <a:gd name="connsiteY6" fmla="*/ 114300 h 192881"/>
              <a:gd name="connsiteX7" fmla="*/ 11907 w 14288"/>
              <a:gd name="connsiteY7" fmla="*/ 192881 h 19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88" h="192881">
                <a:moveTo>
                  <a:pt x="7144" y="0"/>
                </a:moveTo>
                <a:cubicBezTo>
                  <a:pt x="8732" y="3969"/>
                  <a:pt x="10406" y="7904"/>
                  <a:pt x="11907" y="11906"/>
                </a:cubicBezTo>
                <a:cubicBezTo>
                  <a:pt x="12788" y="14256"/>
                  <a:pt x="14288" y="16540"/>
                  <a:pt x="14288" y="19050"/>
                </a:cubicBezTo>
                <a:cubicBezTo>
                  <a:pt x="14288" y="26176"/>
                  <a:pt x="12617" y="48940"/>
                  <a:pt x="7144" y="57150"/>
                </a:cubicBezTo>
                <a:cubicBezTo>
                  <a:pt x="990" y="66382"/>
                  <a:pt x="3287" y="61579"/>
                  <a:pt x="0" y="71437"/>
                </a:cubicBezTo>
                <a:cubicBezTo>
                  <a:pt x="353" y="73907"/>
                  <a:pt x="3157" y="95729"/>
                  <a:pt x="4763" y="100012"/>
                </a:cubicBezTo>
                <a:cubicBezTo>
                  <a:pt x="7422" y="107104"/>
                  <a:pt x="11685" y="106318"/>
                  <a:pt x="11907" y="114300"/>
                </a:cubicBezTo>
                <a:cubicBezTo>
                  <a:pt x="12635" y="140484"/>
                  <a:pt x="11907" y="166687"/>
                  <a:pt x="11907" y="192881"/>
                </a:cubicBezTo>
              </a:path>
            </a:pathLst>
          </a:custGeom>
          <a:solidFill>
            <a:srgbClr val="FFFF00"/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7" name="Group 416"/>
          <p:cNvGrpSpPr/>
          <p:nvPr/>
        </p:nvGrpSpPr>
        <p:grpSpPr>
          <a:xfrm>
            <a:off x="777478" y="6457516"/>
            <a:ext cx="454203" cy="173404"/>
            <a:chOff x="714867" y="4695790"/>
            <a:chExt cx="309684" cy="123860"/>
          </a:xfrm>
        </p:grpSpPr>
        <p:sp>
          <p:nvSpPr>
            <p:cNvPr id="418" name="Oval 417"/>
            <p:cNvSpPr/>
            <p:nvPr/>
          </p:nvSpPr>
          <p:spPr>
            <a:xfrm rot="16200000">
              <a:off x="900691" y="4695790"/>
              <a:ext cx="123860" cy="12386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Freeform 418"/>
            <p:cNvSpPr/>
            <p:nvPr/>
          </p:nvSpPr>
          <p:spPr>
            <a:xfrm rot="16200000">
              <a:off x="829123" y="4639428"/>
              <a:ext cx="14375" cy="166688"/>
            </a:xfrm>
            <a:custGeom>
              <a:avLst/>
              <a:gdLst>
                <a:gd name="connsiteX0" fmla="*/ 7143 w 14375"/>
                <a:gd name="connsiteY0" fmla="*/ 166688 h 166688"/>
                <a:gd name="connsiteX1" fmla="*/ 9525 w 14375"/>
                <a:gd name="connsiteY1" fmla="*/ 154781 h 166688"/>
                <a:gd name="connsiteX2" fmla="*/ 14287 w 14375"/>
                <a:gd name="connsiteY2" fmla="*/ 140494 h 166688"/>
                <a:gd name="connsiteX3" fmla="*/ 7143 w 14375"/>
                <a:gd name="connsiteY3" fmla="*/ 109538 h 166688"/>
                <a:gd name="connsiteX4" fmla="*/ 0 w 14375"/>
                <a:gd name="connsiteY4" fmla="*/ 95250 h 166688"/>
                <a:gd name="connsiteX5" fmla="*/ 2381 w 14375"/>
                <a:gd name="connsiteY5" fmla="*/ 66675 h 166688"/>
                <a:gd name="connsiteX6" fmla="*/ 4762 w 14375"/>
                <a:gd name="connsiteY6" fmla="*/ 59531 h 166688"/>
                <a:gd name="connsiteX7" fmla="*/ 11906 w 14375"/>
                <a:gd name="connsiteY7" fmla="*/ 57150 h 166688"/>
                <a:gd name="connsiteX8" fmla="*/ 14287 w 14375"/>
                <a:gd name="connsiteY8" fmla="*/ 50006 h 166688"/>
                <a:gd name="connsiteX9" fmla="*/ 9525 w 14375"/>
                <a:gd name="connsiteY9" fmla="*/ 4763 h 166688"/>
                <a:gd name="connsiteX10" fmla="*/ 7143 w 14375"/>
                <a:gd name="connsiteY10" fmla="*/ 0 h 16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375" h="166688">
                  <a:moveTo>
                    <a:pt x="7143" y="166688"/>
                  </a:moveTo>
                  <a:cubicBezTo>
                    <a:pt x="7937" y="162719"/>
                    <a:pt x="8460" y="158686"/>
                    <a:pt x="9525" y="154781"/>
                  </a:cubicBezTo>
                  <a:cubicBezTo>
                    <a:pt x="10846" y="149938"/>
                    <a:pt x="14287" y="140494"/>
                    <a:pt x="14287" y="140494"/>
                  </a:cubicBezTo>
                  <a:cubicBezTo>
                    <a:pt x="13189" y="132805"/>
                    <a:pt x="11899" y="116673"/>
                    <a:pt x="7143" y="109538"/>
                  </a:cubicBezTo>
                  <a:cubicBezTo>
                    <a:pt x="989" y="100305"/>
                    <a:pt x="3286" y="105109"/>
                    <a:pt x="0" y="95250"/>
                  </a:cubicBezTo>
                  <a:cubicBezTo>
                    <a:pt x="794" y="85725"/>
                    <a:pt x="1118" y="76149"/>
                    <a:pt x="2381" y="66675"/>
                  </a:cubicBezTo>
                  <a:cubicBezTo>
                    <a:pt x="2713" y="64187"/>
                    <a:pt x="2987" y="61306"/>
                    <a:pt x="4762" y="59531"/>
                  </a:cubicBezTo>
                  <a:cubicBezTo>
                    <a:pt x="6537" y="57756"/>
                    <a:pt x="9525" y="57944"/>
                    <a:pt x="11906" y="57150"/>
                  </a:cubicBezTo>
                  <a:cubicBezTo>
                    <a:pt x="12700" y="54769"/>
                    <a:pt x="14287" y="52516"/>
                    <a:pt x="14287" y="50006"/>
                  </a:cubicBezTo>
                  <a:cubicBezTo>
                    <a:pt x="14287" y="31991"/>
                    <a:pt x="15429" y="19522"/>
                    <a:pt x="9525" y="4763"/>
                  </a:cubicBezTo>
                  <a:cubicBezTo>
                    <a:pt x="8866" y="3115"/>
                    <a:pt x="7937" y="1588"/>
                    <a:pt x="7143" y="0"/>
                  </a:cubicBezTo>
                </a:path>
              </a:pathLst>
            </a:custGeom>
            <a:solidFill>
              <a:srgbClr val="FFFF00"/>
            </a:solidFill>
            <a:ln w="190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 419"/>
            <p:cNvSpPr/>
            <p:nvPr/>
          </p:nvSpPr>
          <p:spPr>
            <a:xfrm rot="16200000">
              <a:off x="797020" y="4671620"/>
              <a:ext cx="19050" cy="183356"/>
            </a:xfrm>
            <a:custGeom>
              <a:avLst/>
              <a:gdLst>
                <a:gd name="connsiteX0" fmla="*/ 7144 w 19050"/>
                <a:gd name="connsiteY0" fmla="*/ 183356 h 183356"/>
                <a:gd name="connsiteX1" fmla="*/ 11906 w 19050"/>
                <a:gd name="connsiteY1" fmla="*/ 171450 h 183356"/>
                <a:gd name="connsiteX2" fmla="*/ 19050 w 19050"/>
                <a:gd name="connsiteY2" fmla="*/ 157163 h 183356"/>
                <a:gd name="connsiteX3" fmla="*/ 14288 w 19050"/>
                <a:gd name="connsiteY3" fmla="*/ 138113 h 183356"/>
                <a:gd name="connsiteX4" fmla="*/ 4763 w 19050"/>
                <a:gd name="connsiteY4" fmla="*/ 123825 h 183356"/>
                <a:gd name="connsiteX5" fmla="*/ 0 w 19050"/>
                <a:gd name="connsiteY5" fmla="*/ 109538 h 183356"/>
                <a:gd name="connsiteX6" fmla="*/ 2381 w 19050"/>
                <a:gd name="connsiteY6" fmla="*/ 88106 h 183356"/>
                <a:gd name="connsiteX7" fmla="*/ 9525 w 19050"/>
                <a:gd name="connsiteY7" fmla="*/ 64294 h 183356"/>
                <a:gd name="connsiteX8" fmla="*/ 11906 w 19050"/>
                <a:gd name="connsiteY8" fmla="*/ 54769 h 183356"/>
                <a:gd name="connsiteX9" fmla="*/ 4763 w 19050"/>
                <a:gd name="connsiteY9" fmla="*/ 14288 h 183356"/>
                <a:gd name="connsiteX10" fmla="*/ 2381 w 19050"/>
                <a:gd name="connsiteY10" fmla="*/ 7144 h 183356"/>
                <a:gd name="connsiteX11" fmla="*/ 0 w 19050"/>
                <a:gd name="connsiteY11" fmla="*/ 0 h 183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50" h="183356">
                  <a:moveTo>
                    <a:pt x="7144" y="183356"/>
                  </a:moveTo>
                  <a:cubicBezTo>
                    <a:pt x="8731" y="179387"/>
                    <a:pt x="9994" y="175273"/>
                    <a:pt x="11906" y="171450"/>
                  </a:cubicBezTo>
                  <a:cubicBezTo>
                    <a:pt x="21140" y="152983"/>
                    <a:pt x="13065" y="175119"/>
                    <a:pt x="19050" y="157163"/>
                  </a:cubicBezTo>
                  <a:cubicBezTo>
                    <a:pt x="18390" y="153864"/>
                    <a:pt x="16576" y="142232"/>
                    <a:pt x="14288" y="138113"/>
                  </a:cubicBezTo>
                  <a:cubicBezTo>
                    <a:pt x="11508" y="133109"/>
                    <a:pt x="6573" y="129255"/>
                    <a:pt x="4763" y="123825"/>
                  </a:cubicBezTo>
                  <a:lnTo>
                    <a:pt x="0" y="109538"/>
                  </a:lnTo>
                  <a:cubicBezTo>
                    <a:pt x="794" y="102394"/>
                    <a:pt x="1288" y="95210"/>
                    <a:pt x="2381" y="88106"/>
                  </a:cubicBezTo>
                  <a:cubicBezTo>
                    <a:pt x="3891" y="78290"/>
                    <a:pt x="6933" y="74662"/>
                    <a:pt x="9525" y="64294"/>
                  </a:cubicBezTo>
                  <a:lnTo>
                    <a:pt x="11906" y="54769"/>
                  </a:lnTo>
                  <a:cubicBezTo>
                    <a:pt x="9071" y="23582"/>
                    <a:pt x="12297" y="36889"/>
                    <a:pt x="4763" y="14288"/>
                  </a:cubicBezTo>
                  <a:lnTo>
                    <a:pt x="2381" y="7144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1905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1" name="Oval 420"/>
          <p:cNvSpPr/>
          <p:nvPr/>
        </p:nvSpPr>
        <p:spPr>
          <a:xfrm rot="16200000">
            <a:off x="1054148" y="6602205"/>
            <a:ext cx="173404" cy="18166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22" name="Object 4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064056"/>
              </p:ext>
            </p:extLst>
          </p:nvPr>
        </p:nvGraphicFramePr>
        <p:xfrm>
          <a:off x="334141" y="6467479"/>
          <a:ext cx="507577" cy="14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CS ChemDraw Drawing" r:id="rId17" imgW="3495490" imgH="1029937" progId="ChemDraw.Document.6.0">
                  <p:embed/>
                </p:oleObj>
              </mc:Choice>
              <mc:Fallback>
                <p:oleObj name="CS ChemDraw Drawing" r:id="rId17" imgW="3495490" imgH="102993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34141" y="6467479"/>
                        <a:ext cx="507577" cy="144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84" name="Picture 1096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432565" y="5287224"/>
            <a:ext cx="599682" cy="1202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3" name="Straight Arrow Connector 72"/>
          <p:cNvCxnSpPr/>
          <p:nvPr/>
        </p:nvCxnSpPr>
        <p:spPr>
          <a:xfrm flipH="1">
            <a:off x="1202028" y="4867633"/>
            <a:ext cx="1128919" cy="124221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9238" idx="4"/>
          </p:cNvCxnSpPr>
          <p:nvPr/>
        </p:nvCxnSpPr>
        <p:spPr>
          <a:xfrm flipH="1">
            <a:off x="1231681" y="5196427"/>
            <a:ext cx="1099266" cy="1583311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9" name="Group 238"/>
          <p:cNvGrpSpPr/>
          <p:nvPr/>
        </p:nvGrpSpPr>
        <p:grpSpPr>
          <a:xfrm>
            <a:off x="6939882" y="659436"/>
            <a:ext cx="530610" cy="369881"/>
            <a:chOff x="6901586" y="9098774"/>
            <a:chExt cx="399393" cy="278412"/>
          </a:xfrm>
        </p:grpSpPr>
        <p:sp>
          <p:nvSpPr>
            <p:cNvPr id="241" name="Oval 240"/>
            <p:cNvSpPr/>
            <p:nvPr/>
          </p:nvSpPr>
          <p:spPr>
            <a:xfrm>
              <a:off x="7026740" y="9213122"/>
              <a:ext cx="164064" cy="164064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7003880" y="9271346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6947922" y="927068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6901586" y="9270032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7116164" y="9155183"/>
              <a:ext cx="118184" cy="94211"/>
            </a:xfrm>
            <a:custGeom>
              <a:avLst/>
              <a:gdLst>
                <a:gd name="connsiteX0" fmla="*/ 715 w 118184"/>
                <a:gd name="connsiteY0" fmla="*/ 66501 h 94211"/>
                <a:gd name="connsiteX1" fmla="*/ 17340 w 118184"/>
                <a:gd name="connsiteY1" fmla="*/ 0 h 94211"/>
                <a:gd name="connsiteX2" fmla="*/ 117093 w 118184"/>
                <a:gd name="connsiteY2" fmla="*/ 66501 h 94211"/>
                <a:gd name="connsiteX3" fmla="*/ 61675 w 118184"/>
                <a:gd name="connsiteY3" fmla="*/ 94211 h 94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84" h="94211">
                  <a:moveTo>
                    <a:pt x="715" y="66501"/>
                  </a:moveTo>
                  <a:cubicBezTo>
                    <a:pt x="-671" y="33250"/>
                    <a:pt x="-2056" y="0"/>
                    <a:pt x="17340" y="0"/>
                  </a:cubicBezTo>
                  <a:cubicBezTo>
                    <a:pt x="36736" y="0"/>
                    <a:pt x="109704" y="50799"/>
                    <a:pt x="117093" y="66501"/>
                  </a:cubicBezTo>
                  <a:cubicBezTo>
                    <a:pt x="124482" y="82203"/>
                    <a:pt x="93078" y="88207"/>
                    <a:pt x="61675" y="94211"/>
                  </a:cubicBezTo>
                </a:path>
              </a:pathLst>
            </a:cu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6" name="TextBox 245"/>
            <p:cNvSpPr txBox="1"/>
            <p:nvPr/>
          </p:nvSpPr>
          <p:spPr>
            <a:xfrm rot="1281945">
              <a:off x="7090791" y="9098774"/>
              <a:ext cx="210188" cy="138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S-S</a:t>
              </a:r>
              <a:endParaRPr lang="en-US" sz="600" dirty="0"/>
            </a:p>
          </p:txBody>
        </p:sp>
      </p:grpSp>
      <p:grpSp>
        <p:nvGrpSpPr>
          <p:cNvPr id="247" name="Group 246"/>
          <p:cNvGrpSpPr/>
          <p:nvPr/>
        </p:nvGrpSpPr>
        <p:grpSpPr>
          <a:xfrm rot="1891440">
            <a:off x="8178717" y="827230"/>
            <a:ext cx="155565" cy="241726"/>
            <a:chOff x="5506255" y="6240572"/>
            <a:chExt cx="155565" cy="241726"/>
          </a:xfrm>
        </p:grpSpPr>
        <p:sp>
          <p:nvSpPr>
            <p:cNvPr id="248" name="Oval 247"/>
            <p:cNvSpPr/>
            <p:nvPr/>
          </p:nvSpPr>
          <p:spPr>
            <a:xfrm rot="14880538">
              <a:off x="5586346" y="6399443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/>
            <p:cNvSpPr/>
            <p:nvPr/>
          </p:nvSpPr>
          <p:spPr>
            <a:xfrm rot="14880538">
              <a:off x="5616101" y="6436579"/>
              <a:ext cx="45719" cy="45719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an 249"/>
            <p:cNvSpPr/>
            <p:nvPr/>
          </p:nvSpPr>
          <p:spPr>
            <a:xfrm rot="19609736">
              <a:off x="5506255" y="6240572"/>
              <a:ext cx="91252" cy="178707"/>
            </a:xfrm>
            <a:prstGeom prst="ca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740353" y="995049"/>
            <a:ext cx="9605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/>
              <a:t>nonmembrane</a:t>
            </a:r>
            <a:endParaRPr lang="en-US" sz="1000" dirty="0" smtClean="0"/>
          </a:p>
          <a:p>
            <a:pPr algn="ctr"/>
            <a:r>
              <a:rPr lang="en-US" sz="1000" dirty="0" smtClean="0"/>
              <a:t>protein</a:t>
            </a:r>
            <a:endParaRPr lang="en-US" sz="1000" dirty="0"/>
          </a:p>
        </p:txBody>
      </p:sp>
      <p:sp>
        <p:nvSpPr>
          <p:cNvPr id="251" name="TextBox 250"/>
          <p:cNvSpPr txBox="1"/>
          <p:nvPr/>
        </p:nvSpPr>
        <p:spPr>
          <a:xfrm>
            <a:off x="6908799" y="1024830"/>
            <a:ext cx="636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secreted</a:t>
            </a:r>
          </a:p>
          <a:p>
            <a:pPr algn="ctr"/>
            <a:r>
              <a:rPr lang="en-US" sz="1000" dirty="0" smtClean="0"/>
              <a:t>protein</a:t>
            </a:r>
            <a:endParaRPr lang="en-US" sz="1000" dirty="0"/>
          </a:p>
        </p:txBody>
      </p:sp>
      <p:sp>
        <p:nvSpPr>
          <p:cNvPr id="259" name="TextBox 258"/>
          <p:cNvSpPr txBox="1"/>
          <p:nvPr/>
        </p:nvSpPr>
        <p:spPr>
          <a:xfrm>
            <a:off x="7872805" y="1013136"/>
            <a:ext cx="7585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membrane</a:t>
            </a:r>
          </a:p>
          <a:p>
            <a:pPr algn="ctr"/>
            <a:r>
              <a:rPr lang="en-US" sz="1000" dirty="0" smtClean="0"/>
              <a:t>protein</a:t>
            </a:r>
            <a:endParaRPr lang="en-US" sz="1000" dirty="0"/>
          </a:p>
        </p:txBody>
      </p:sp>
      <p:sp>
        <p:nvSpPr>
          <p:cNvPr id="3" name="Rectangle 2"/>
          <p:cNvSpPr/>
          <p:nvPr/>
        </p:nvSpPr>
        <p:spPr>
          <a:xfrm>
            <a:off x="5749719" y="614914"/>
            <a:ext cx="2862391" cy="85465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27497" y="9729787"/>
            <a:ext cx="277479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Protein Synthesis</a:t>
            </a:r>
          </a:p>
          <a:p>
            <a:pPr algn="ctr"/>
            <a:r>
              <a:rPr lang="en-US" dirty="0" smtClean="0"/>
              <a:t>on Ribosomes</a:t>
            </a:r>
            <a:endParaRPr lang="en-US" dirty="0"/>
          </a:p>
        </p:txBody>
      </p:sp>
      <p:sp>
        <p:nvSpPr>
          <p:cNvPr id="260" name="TextBox 259"/>
          <p:cNvSpPr txBox="1"/>
          <p:nvPr/>
        </p:nvSpPr>
        <p:spPr>
          <a:xfrm>
            <a:off x="2014" y="2"/>
            <a:ext cx="3454728" cy="1024896"/>
          </a:xfrm>
          <a:prstGeom prst="rect">
            <a:avLst/>
          </a:prstGeom>
          <a:noFill/>
        </p:spPr>
        <p:txBody>
          <a:bodyPr wrap="none" lIns="146304" tIns="73152" rIns="146304" bIns="73152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1900" b="1" dirty="0" smtClean="0"/>
              <a:t>Where are they degraded</a:t>
            </a:r>
            <a:r>
              <a:rPr lang="en-US" sz="1900" b="1" dirty="0" smtClean="0"/>
              <a:t>?</a:t>
            </a:r>
          </a:p>
          <a:p>
            <a:pPr marL="1188720" lvl="1" indent="-457200">
              <a:buFont typeface="Arial" pitchFamily="34" charset="0"/>
              <a:buChar char="•"/>
            </a:pPr>
            <a:r>
              <a:rPr lang="en-US" sz="1900" b="1" dirty="0" smtClean="0"/>
              <a:t>In lysosomes</a:t>
            </a:r>
          </a:p>
          <a:p>
            <a:pPr marL="1188720" lvl="1" indent="-457200">
              <a:buFont typeface="Arial" pitchFamily="34" charset="0"/>
              <a:buChar char="•"/>
            </a:pPr>
            <a:r>
              <a:rPr lang="en-US" sz="1900" b="1" dirty="0" smtClean="0"/>
              <a:t>In </a:t>
            </a:r>
            <a:r>
              <a:rPr lang="en-US" sz="1900" b="1" dirty="0" err="1" smtClean="0"/>
              <a:t>proteosomes</a:t>
            </a:r>
            <a:r>
              <a:rPr lang="en-US" sz="1900" b="1" dirty="0" smtClean="0"/>
              <a:t> </a:t>
            </a:r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250008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2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159</Words>
  <Application>Microsoft Office PowerPoint</Application>
  <PresentationFormat>Custom</PresentationFormat>
  <Paragraphs>115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CS ChemDraw Drawing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</dc:creator>
  <cp:lastModifiedBy>Jakubowski, Henry</cp:lastModifiedBy>
  <cp:revision>155</cp:revision>
  <dcterms:created xsi:type="dcterms:W3CDTF">2012-08-13T23:13:31Z</dcterms:created>
  <dcterms:modified xsi:type="dcterms:W3CDTF">2012-09-19T18:52:59Z</dcterms:modified>
</cp:coreProperties>
</file>