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82" r:id="rId2"/>
    <p:sldId id="286" r:id="rId3"/>
    <p:sldId id="299" r:id="rId4"/>
    <p:sldId id="297" r:id="rId5"/>
    <p:sldId id="300" r:id="rId6"/>
    <p:sldId id="301" r:id="rId7"/>
    <p:sldId id="308" r:id="rId8"/>
    <p:sldId id="303" r:id="rId9"/>
    <p:sldId id="313" r:id="rId10"/>
    <p:sldId id="315" r:id="rId11"/>
    <p:sldId id="304" r:id="rId12"/>
    <p:sldId id="316" r:id="rId13"/>
    <p:sldId id="287" r:id="rId14"/>
    <p:sldId id="314"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CC00"/>
    <a:srgbClr val="6666FF"/>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342" autoAdjust="0"/>
    <p:restoredTop sz="94660"/>
  </p:normalViewPr>
  <p:slideViewPr>
    <p:cSldViewPr snapToGrid="0">
      <p:cViewPr>
        <p:scale>
          <a:sx n="68" d="100"/>
          <a:sy n="68" d="100"/>
        </p:scale>
        <p:origin x="-618" y="-3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143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1E2CA180-5081-42E9-9039-EB7ECC876BA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pPr eaLnBrk="1" hangingPunct="1"/>
            <a:endParaRPr lang="en-US" smtClean="0"/>
          </a:p>
        </p:txBody>
      </p:sp>
      <p:sp>
        <p:nvSpPr>
          <p:cNvPr id="34820" name="Slide Number Placeholder 3"/>
          <p:cNvSpPr>
            <a:spLocks noGrp="1"/>
          </p:cNvSpPr>
          <p:nvPr>
            <p:ph type="sldNum" sz="quarter" idx="5"/>
          </p:nvPr>
        </p:nvSpPr>
        <p:spPr/>
        <p:txBody>
          <a:bodyPr/>
          <a:lstStyle/>
          <a:p>
            <a:pPr>
              <a:defRPr/>
            </a:pPr>
            <a:fld id="{7C2B964A-CA79-4911-AF85-F357D6948A4C}" type="slidenum">
              <a:rPr lang="en-US" smtClean="0"/>
              <a:pPr>
                <a:defRPr/>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BB7E7D-64FF-4CBA-BEEE-D8ADFC9DB29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B9DDC0-D9B9-417E-ABDC-CCC92057C49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068319-56D0-4051-81BC-87173D9B1DC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65940E-8CE1-4063-AB7F-9707AD5C480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E4BCD34-6C21-45BF-8C7E-1F44A185CD6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249A47A-D5BA-410F-B254-6D1434495E8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979CF15-9B27-4283-BEE1-D8ABE58FEE9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334084-BDE5-425F-8B12-19468BD190D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03E8E4D-1656-4BED-9ED4-DA375044A31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7A766FE-CB17-45D1-8D2F-3EBA7844B5E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0469767-24A0-401E-B083-4E666CE287F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64EDA9B6-1347-41AC-86DD-9C8530073D8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hyperlink" Target="mailto:hjakubowski@csbsju.edu" TargetMode="External"/><Relationship Id="rId13" Type="http://schemas.openxmlformats.org/officeDocument/2006/relationships/hyperlink" Target="mailto:mross@csbsju.edu" TargetMode="External"/><Relationship Id="rId18" Type="http://schemas.openxmlformats.org/officeDocument/2006/relationships/hyperlink" Target="http://www.employees.csbsju.edu/tsibley/" TargetMode="External"/><Relationship Id="rId3" Type="http://schemas.openxmlformats.org/officeDocument/2006/relationships/hyperlink" Target="mailto:bmay@csbsju.edu" TargetMode="External"/><Relationship Id="rId7" Type="http://schemas.openxmlformats.org/officeDocument/2006/relationships/hyperlink" Target="http://employees.csbsju.edu/hjakubowski/" TargetMode="External"/><Relationship Id="rId12" Type="http://schemas.openxmlformats.org/officeDocument/2006/relationships/hyperlink" Target="http://www.employees.csbsju.edu/mross/default.htm" TargetMode="External"/><Relationship Id="rId17" Type="http://schemas.openxmlformats.org/officeDocument/2006/relationships/hyperlink" Target="mailto:heyh@swu.edu.cn" TargetMode="External"/><Relationship Id="rId2" Type="http://schemas.openxmlformats.org/officeDocument/2006/relationships/hyperlink" Target="http://www.csbsju.edu/biology/profiles/rh.htm" TargetMode="External"/><Relationship Id="rId16" Type="http://schemas.openxmlformats.org/officeDocument/2006/relationships/hyperlink" Target="mailto:tjones@csbsju.edu" TargetMode="External"/><Relationship Id="rId20" Type="http://schemas.openxmlformats.org/officeDocument/2006/relationships/hyperlink" Target="mailto:zhoujz@swu.edu.cn" TargetMode="External"/><Relationship Id="rId1" Type="http://schemas.openxmlformats.org/officeDocument/2006/relationships/slideLayout" Target="../slideLayouts/slideLayout7.xml"/><Relationship Id="rId6" Type="http://schemas.openxmlformats.org/officeDocument/2006/relationships/hyperlink" Target="mailto:wlamberts@csbsju.edu" TargetMode="External"/><Relationship Id="rId11" Type="http://schemas.openxmlformats.org/officeDocument/2006/relationships/hyperlink" Target="mailto:zhouch@swu.edu.cn" TargetMode="External"/><Relationship Id="rId5" Type="http://schemas.openxmlformats.org/officeDocument/2006/relationships/hyperlink" Target="http://www.csbsju.edu/biology/profiles/bl.htm" TargetMode="External"/><Relationship Id="rId15" Type="http://schemas.openxmlformats.org/officeDocument/2006/relationships/hyperlink" Target="http://employees.csbsju.edu/tjones/" TargetMode="External"/><Relationship Id="rId10" Type="http://schemas.openxmlformats.org/officeDocument/2006/relationships/hyperlink" Target="mailto:emcintee@csbsju.edu" TargetMode="External"/><Relationship Id="rId19" Type="http://schemas.openxmlformats.org/officeDocument/2006/relationships/hyperlink" Target="mailto:tsibley@csbsju.edu" TargetMode="External"/><Relationship Id="rId4" Type="http://schemas.openxmlformats.org/officeDocument/2006/relationships/hyperlink" Target="mailto:georgex@swu.edu.cn" TargetMode="External"/><Relationship Id="rId9" Type="http://schemas.openxmlformats.org/officeDocument/2006/relationships/hyperlink" Target="mailto:Liuyan@swu.edu.cn" TargetMode="External"/><Relationship Id="rId14" Type="http://schemas.openxmlformats.org/officeDocument/2006/relationships/hyperlink" Target="mailto:chengzhi@swu.edu.c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hyperlink" Target="mailto:wlamberts@csbsju.edu" TargetMode="External"/><Relationship Id="rId13" Type="http://schemas.openxmlformats.org/officeDocument/2006/relationships/hyperlink" Target="http://www.csbsju.edu/biology/profiles/jp.htm" TargetMode="External"/><Relationship Id="rId18" Type="http://schemas.openxmlformats.org/officeDocument/2006/relationships/hyperlink" Target="mailto:sthomas@csbsju.edu" TargetMode="External"/><Relationship Id="rId26" Type="http://schemas.openxmlformats.org/officeDocument/2006/relationships/hyperlink" Target="mailto:ejensen@csbsju.edu" TargetMode="External"/><Relationship Id="rId3" Type="http://schemas.openxmlformats.org/officeDocument/2006/relationships/hyperlink" Target="http://www.csbsju.edu/biology/profiles/gb.htm" TargetMode="External"/><Relationship Id="rId21" Type="http://schemas.openxmlformats.org/officeDocument/2006/relationships/hyperlink" Target="http://www.csbsju.edu/biology/profiles/mw.htm" TargetMode="External"/><Relationship Id="rId7" Type="http://schemas.openxmlformats.org/officeDocument/2006/relationships/hyperlink" Target="http://www.csbsju.edu/biology/profiles/ld.htm" TargetMode="External"/><Relationship Id="rId12" Type="http://schemas.openxmlformats.org/officeDocument/2006/relationships/hyperlink" Target="mailto:jpoff@csbsju.edu" TargetMode="External"/><Relationship Id="rId17" Type="http://schemas.openxmlformats.org/officeDocument/2006/relationships/hyperlink" Target="http://www.csbsju.edu/biology/profiles/ss.htm" TargetMode="External"/><Relationship Id="rId25" Type="http://schemas.openxmlformats.org/officeDocument/2006/relationships/hyperlink" Target="http://www.csbsju.edu/biology/profiles/mc.htm" TargetMode="External"/><Relationship Id="rId33" Type="http://schemas.openxmlformats.org/officeDocument/2006/relationships/hyperlink" Target="http://www.csbsju.edu/biology/profiles/ew.htm" TargetMode="External"/><Relationship Id="rId2" Type="http://schemas.openxmlformats.org/officeDocument/2006/relationships/hyperlink" Target="mailto:gbrown@csbsju.edu" TargetMode="External"/><Relationship Id="rId16" Type="http://schemas.openxmlformats.org/officeDocument/2006/relationships/hyperlink" Target="mailto:ssaupe@csbsju.edu" TargetMode="External"/><Relationship Id="rId20" Type="http://schemas.openxmlformats.org/officeDocument/2006/relationships/hyperlink" Target="mailto:mwebster@csbsju.edu" TargetMode="External"/><Relationship Id="rId29" Type="http://schemas.openxmlformats.org/officeDocument/2006/relationships/hyperlink" Target="http://www.csbsju.edu/biology/profiles/dm.htm" TargetMode="External"/><Relationship Id="rId1" Type="http://schemas.openxmlformats.org/officeDocument/2006/relationships/slideLayout" Target="../slideLayouts/slideLayout7.xml"/><Relationship Id="rId6" Type="http://schemas.openxmlformats.org/officeDocument/2006/relationships/hyperlink" Target="mailto:ldavis@csbsju.edu" TargetMode="External"/><Relationship Id="rId11" Type="http://schemas.openxmlformats.org/officeDocument/2006/relationships/hyperlink" Target="http://www.csbsju.edu/biology/profiles/jl.htm" TargetMode="External"/><Relationship Id="rId24" Type="http://schemas.openxmlformats.org/officeDocument/2006/relationships/hyperlink" Target="mailto:mcampos@csbsju.edu" TargetMode="External"/><Relationship Id="rId32" Type="http://schemas.openxmlformats.org/officeDocument/2006/relationships/hyperlink" Target="mailto:ewurdak@csbsju.edu" TargetMode="External"/><Relationship Id="rId5" Type="http://schemas.openxmlformats.org/officeDocument/2006/relationships/hyperlink" Target="http://www.csbsju.edu/biology/profiles/pc.htm" TargetMode="External"/><Relationship Id="rId15" Type="http://schemas.openxmlformats.org/officeDocument/2006/relationships/hyperlink" Target="http://www.csbsju.edu/biology/profiles/cr.htm" TargetMode="External"/><Relationship Id="rId23" Type="http://schemas.openxmlformats.org/officeDocument/2006/relationships/hyperlink" Target="http://www.csbsju.edu/biology/profiles/rh.htm" TargetMode="External"/><Relationship Id="rId28" Type="http://schemas.openxmlformats.org/officeDocument/2006/relationships/hyperlink" Target="mailto:dmitchell@csbsju.edu" TargetMode="External"/><Relationship Id="rId10" Type="http://schemas.openxmlformats.org/officeDocument/2006/relationships/hyperlink" Target="mailto:jnlust@csbsju.edu" TargetMode="External"/><Relationship Id="rId19" Type="http://schemas.openxmlformats.org/officeDocument/2006/relationships/hyperlink" Target="http://www.csbsju.edu/biology/profiles/sth.htm" TargetMode="External"/><Relationship Id="rId31" Type="http://schemas.openxmlformats.org/officeDocument/2006/relationships/hyperlink" Target="http://www.csbsju.edu/biology/profiles/mr.htm" TargetMode="External"/><Relationship Id="rId4" Type="http://schemas.openxmlformats.org/officeDocument/2006/relationships/hyperlink" Target="mailto:pchu@csbsju.edu" TargetMode="External"/><Relationship Id="rId9" Type="http://schemas.openxmlformats.org/officeDocument/2006/relationships/hyperlink" Target="http://www.csbsju.edu/biology/profiles/bl.htm" TargetMode="External"/><Relationship Id="rId14" Type="http://schemas.openxmlformats.org/officeDocument/2006/relationships/hyperlink" Target="mailto:crodell@csbsju.edu" TargetMode="External"/><Relationship Id="rId22" Type="http://schemas.openxmlformats.org/officeDocument/2006/relationships/hyperlink" Target="mailto:bmay@csbsju.edu" TargetMode="External"/><Relationship Id="rId27" Type="http://schemas.openxmlformats.org/officeDocument/2006/relationships/hyperlink" Target="http://www.csbsju.edu/biology/profiles/ej.htm" TargetMode="External"/><Relationship Id="rId30" Type="http://schemas.openxmlformats.org/officeDocument/2006/relationships/hyperlink" Target="mailto:mreagan@csbsju.edu"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mailto:bjohnson@csbsju.edu" TargetMode="External"/><Relationship Id="rId13" Type="http://schemas.openxmlformats.org/officeDocument/2006/relationships/hyperlink" Target="http://employees.csbsju.edu/emcintee/Default.htm" TargetMode="External"/><Relationship Id="rId18" Type="http://schemas.openxmlformats.org/officeDocument/2006/relationships/hyperlink" Target="mailto:mross@csbsju.edu" TargetMode="External"/><Relationship Id="rId3" Type="http://schemas.openxmlformats.org/officeDocument/2006/relationships/hyperlink" Target="http://employees.csbsju.edu/rfulton/" TargetMode="External"/><Relationship Id="rId21" Type="http://schemas.openxmlformats.org/officeDocument/2006/relationships/hyperlink" Target="http://employees.csbsju.edu/cschaller/" TargetMode="External"/><Relationship Id="rId7" Type="http://schemas.openxmlformats.org/officeDocument/2006/relationships/hyperlink" Target="http://employees.csbsju.edu/hjakubowski/" TargetMode="External"/><Relationship Id="rId12" Type="http://schemas.openxmlformats.org/officeDocument/2006/relationships/hyperlink" Target="mailto:emcintee@csbsju.edu" TargetMode="External"/><Relationship Id="rId17" Type="http://schemas.openxmlformats.org/officeDocument/2006/relationships/hyperlink" Target="http://www.users.csbsju.edu/~frioux/rioux.html" TargetMode="External"/><Relationship Id="rId2" Type="http://schemas.openxmlformats.org/officeDocument/2006/relationships/hyperlink" Target="mailto:gbrown@csbsju.edu" TargetMode="External"/><Relationship Id="rId16" Type="http://schemas.openxmlformats.org/officeDocument/2006/relationships/hyperlink" Target="http://www.wavefun.com/" TargetMode="External"/><Relationship Id="rId20" Type="http://schemas.openxmlformats.org/officeDocument/2006/relationships/hyperlink" Target="mailto:cshaller@csbsju.edu" TargetMode="External"/><Relationship Id="rId1" Type="http://schemas.openxmlformats.org/officeDocument/2006/relationships/slideLayout" Target="../slideLayouts/slideLayout7.xml"/><Relationship Id="rId6" Type="http://schemas.openxmlformats.org/officeDocument/2006/relationships/hyperlink" Target="mailto:hjakubowski@csbsju.edu" TargetMode="External"/><Relationship Id="rId11" Type="http://schemas.openxmlformats.org/officeDocument/2006/relationships/hyperlink" Target="http://employees.csbsju.edu/tjones/" TargetMode="External"/><Relationship Id="rId5" Type="http://schemas.openxmlformats.org/officeDocument/2006/relationships/hyperlink" Target="http://www.csbsju.edu/chemistry/faculty/facsumpic/graham.htm" TargetMode="External"/><Relationship Id="rId15" Type="http://schemas.openxmlformats.org/officeDocument/2006/relationships/hyperlink" Target="http://www.msg.ameslab.gov/GAMESS/GAMESS.html" TargetMode="External"/><Relationship Id="rId10" Type="http://schemas.openxmlformats.org/officeDocument/2006/relationships/hyperlink" Target="mailto:tjones@csbsju.edu" TargetMode="External"/><Relationship Id="rId19" Type="http://schemas.openxmlformats.org/officeDocument/2006/relationships/hyperlink" Target="http://www.employees.csbsju.edu/mross/default.htm" TargetMode="External"/><Relationship Id="rId4" Type="http://schemas.openxmlformats.org/officeDocument/2006/relationships/hyperlink" Target="mailto:kgraham@csbsju.edu" TargetMode="External"/><Relationship Id="rId9" Type="http://schemas.openxmlformats.org/officeDocument/2006/relationships/hyperlink" Target="http://www.users.csbsju.edu/~bjohnson/johnson.html" TargetMode="External"/><Relationship Id="rId14" Type="http://schemas.openxmlformats.org/officeDocument/2006/relationships/hyperlink" Target="mailto:frioux@csbsju.edu"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gbrown@csbsju.edu" TargetMode="External"/><Relationship Id="rId2" Type="http://schemas.openxmlformats.org/officeDocument/2006/relationships/hyperlink" Target="http://www.users.csbsju.edu/~jcrumley/" TargetMode="External"/><Relationship Id="rId1" Type="http://schemas.openxmlformats.org/officeDocument/2006/relationships/slideLayout" Target="../slideLayouts/slideLayout7.xml"/><Relationship Id="rId6" Type="http://schemas.openxmlformats.org/officeDocument/2006/relationships/hyperlink" Target="http://www.employees.csbsju.edu/jgalovich/" TargetMode="External"/><Relationship Id="rId5" Type="http://schemas.openxmlformats.org/officeDocument/2006/relationships/hyperlink" Target="http://www.employees.csbsju.edu/tsibley/" TargetMode="External"/><Relationship Id="rId4" Type="http://schemas.openxmlformats.org/officeDocument/2006/relationships/hyperlink" Target="http://employees.csbsju.edu/ltenniso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700088" y="2839612"/>
            <a:ext cx="7772400" cy="1470025"/>
          </a:xfrm>
        </p:spPr>
        <p:txBody>
          <a:bodyPr/>
          <a:lstStyle/>
          <a:p>
            <a:pPr eaLnBrk="1" hangingPunct="1"/>
            <a:r>
              <a:rPr lang="en-US" sz="2800" dirty="0" smtClean="0"/>
              <a:t>Summer Science Research Exchange Program</a:t>
            </a:r>
          </a:p>
        </p:txBody>
      </p:sp>
      <p:sp>
        <p:nvSpPr>
          <p:cNvPr id="8196" name="TextBox 3"/>
          <p:cNvSpPr txBox="1">
            <a:spLocks noChangeArrowheads="1"/>
          </p:cNvSpPr>
          <p:nvPr/>
        </p:nvSpPr>
        <p:spPr bwMode="auto">
          <a:xfrm>
            <a:off x="923949" y="4352498"/>
            <a:ext cx="7607300" cy="1200329"/>
          </a:xfrm>
          <a:prstGeom prst="rect">
            <a:avLst/>
          </a:prstGeom>
          <a:noFill/>
          <a:ln w="9525">
            <a:noFill/>
            <a:miter lim="800000"/>
            <a:headEnd/>
            <a:tailEnd/>
          </a:ln>
        </p:spPr>
        <p:txBody>
          <a:bodyPr>
            <a:spAutoFit/>
          </a:bodyPr>
          <a:lstStyle/>
          <a:p>
            <a:pPr algn="ctr"/>
            <a:r>
              <a:rPr lang="en-US" dirty="0"/>
              <a:t>Henry Jakubowski, </a:t>
            </a:r>
            <a:r>
              <a:rPr lang="en-US" dirty="0" smtClean="0"/>
              <a:t>Ph.D</a:t>
            </a:r>
          </a:p>
          <a:p>
            <a:pPr algn="ctr"/>
            <a:r>
              <a:rPr lang="en-US" dirty="0" smtClean="0"/>
              <a:t>Professor, Chemistry Department.</a:t>
            </a:r>
            <a:endParaRPr lang="en-US" dirty="0"/>
          </a:p>
          <a:p>
            <a:pPr algn="ctr"/>
            <a:r>
              <a:rPr lang="en-US" dirty="0"/>
              <a:t>College of Saint Benedict/Saint John’s University</a:t>
            </a:r>
          </a:p>
          <a:p>
            <a:pPr algn="ctr"/>
            <a:r>
              <a:rPr lang="en-US" dirty="0"/>
              <a:t>St. Joseph/Collegeville, MN  USA</a:t>
            </a:r>
          </a:p>
        </p:txBody>
      </p:sp>
      <p:pic>
        <p:nvPicPr>
          <p:cNvPr id="8197" name="Picture 2" descr="http://employees.csbsju.edu/hjakubowski/classes/Chem%20and%20Society/USFlagSmall.jpg"/>
          <p:cNvPicPr>
            <a:picLocks noChangeAspect="1" noChangeArrowheads="1"/>
          </p:cNvPicPr>
          <p:nvPr/>
        </p:nvPicPr>
        <p:blipFill>
          <a:blip r:embed="rId4"/>
          <a:srcRect/>
          <a:stretch>
            <a:fillRect/>
          </a:stretch>
        </p:blipFill>
        <p:spPr bwMode="auto">
          <a:xfrm>
            <a:off x="1289074" y="4608086"/>
            <a:ext cx="762000" cy="504825"/>
          </a:xfrm>
          <a:prstGeom prst="rect">
            <a:avLst/>
          </a:prstGeom>
          <a:noFill/>
          <a:ln w="9525">
            <a:noFill/>
            <a:miter lim="800000"/>
            <a:headEnd/>
            <a:tailEnd/>
          </a:ln>
        </p:spPr>
      </p:pic>
      <p:pic>
        <p:nvPicPr>
          <p:cNvPr id="8198" name="Picture 4" descr="http://employees.csbsju.edu/hjakubowski/classes/Chem%20and%20Society/ChinaFlagSmall.gif"/>
          <p:cNvPicPr>
            <a:picLocks noChangeAspect="1" noChangeArrowheads="1"/>
          </p:cNvPicPr>
          <p:nvPr/>
        </p:nvPicPr>
        <p:blipFill>
          <a:blip r:embed="rId5"/>
          <a:srcRect/>
          <a:stretch>
            <a:fillRect/>
          </a:stretch>
        </p:blipFill>
        <p:spPr bwMode="auto">
          <a:xfrm>
            <a:off x="7518424" y="4577923"/>
            <a:ext cx="762000" cy="504825"/>
          </a:xfrm>
          <a:prstGeom prst="rect">
            <a:avLst/>
          </a:prstGeom>
          <a:noFill/>
          <a:ln w="9525">
            <a:noFill/>
            <a:miter lim="800000"/>
            <a:headEnd/>
            <a:tailEnd/>
          </a:ln>
        </p:spPr>
      </p:pic>
      <p:grpSp>
        <p:nvGrpSpPr>
          <p:cNvPr id="11" name="Group 10"/>
          <p:cNvGrpSpPr/>
          <p:nvPr/>
        </p:nvGrpSpPr>
        <p:grpSpPr>
          <a:xfrm>
            <a:off x="805218" y="812042"/>
            <a:ext cx="7315200" cy="2222500"/>
            <a:chOff x="914400" y="3200400"/>
            <a:chExt cx="7315200" cy="2222500"/>
          </a:xfrm>
        </p:grpSpPr>
        <p:graphicFrame>
          <p:nvGraphicFramePr>
            <p:cNvPr id="12" name="Object 7"/>
            <p:cNvGraphicFramePr>
              <a:graphicFrameLocks noChangeAspect="1"/>
            </p:cNvGraphicFramePr>
            <p:nvPr/>
          </p:nvGraphicFramePr>
          <p:xfrm>
            <a:off x="914400" y="3276600"/>
            <a:ext cx="4235450" cy="2146300"/>
          </p:xfrm>
          <a:graphic>
            <a:graphicData uri="http://schemas.openxmlformats.org/presentationml/2006/ole">
              <p:oleObj spid="_x0000_s18434" name="Image" r:id="rId6" imgW="8800000" imgH="4457143" progId="">
                <p:embed/>
              </p:oleObj>
            </a:graphicData>
          </a:graphic>
        </p:graphicFrame>
        <p:pic>
          <p:nvPicPr>
            <p:cNvPr id="13" name="Picture 8"/>
            <p:cNvPicPr>
              <a:picLocks noChangeAspect="1" noChangeArrowheads="1"/>
            </p:cNvPicPr>
            <p:nvPr/>
          </p:nvPicPr>
          <p:blipFill>
            <a:blip r:embed="rId7"/>
            <a:srcRect/>
            <a:stretch>
              <a:fillRect/>
            </a:stretch>
          </p:blipFill>
          <p:spPr bwMode="auto">
            <a:xfrm>
              <a:off x="4800600" y="3200400"/>
              <a:ext cx="3365500" cy="2117725"/>
            </a:xfrm>
            <a:prstGeom prst="rect">
              <a:avLst/>
            </a:prstGeom>
            <a:noFill/>
          </p:spPr>
        </p:pic>
        <p:sp>
          <p:nvSpPr>
            <p:cNvPr id="14" name="Rectangle 9"/>
            <p:cNvSpPr>
              <a:spLocks noChangeArrowheads="1"/>
            </p:cNvSpPr>
            <p:nvPr/>
          </p:nvSpPr>
          <p:spPr bwMode="auto">
            <a:xfrm>
              <a:off x="1295400" y="3200400"/>
              <a:ext cx="6934200" cy="2209800"/>
            </a:xfrm>
            <a:prstGeom prst="rect">
              <a:avLst/>
            </a:prstGeom>
            <a:noFill/>
            <a:ln w="9525">
              <a:solidFill>
                <a:schemeClr val="tx1"/>
              </a:solidFill>
              <a:miter lim="800000"/>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9569" y="345389"/>
            <a:ext cx="7181557" cy="7294305"/>
          </a:xfrm>
          <a:prstGeom prst="rect">
            <a:avLst/>
          </a:prstGeom>
        </p:spPr>
        <p:txBody>
          <a:bodyPr wrap="square">
            <a:spAutoFit/>
          </a:bodyPr>
          <a:lstStyle/>
          <a:p>
            <a:pPr marL="342900" lvl="0" indent="-342900">
              <a:buFont typeface="+mj-lt"/>
              <a:buAutoNum type="arabicPeriod"/>
            </a:pPr>
            <a:endParaRPr lang="en-US" dirty="0" smtClean="0"/>
          </a:p>
          <a:p>
            <a:pPr marL="342900" indent="-342900" algn="ctr"/>
            <a:r>
              <a:rPr lang="en-US" b="1" dirty="0" smtClean="0"/>
              <a:t>CSB/SJU Student Selection</a:t>
            </a:r>
          </a:p>
          <a:p>
            <a:pPr marL="342900" indent="-342900" algn="ctr"/>
            <a:endParaRPr lang="en-US" dirty="0" smtClean="0"/>
          </a:p>
          <a:p>
            <a:pPr marL="342900" indent="-342900"/>
            <a:r>
              <a:rPr lang="en-US" dirty="0" smtClean="0"/>
              <a:t>Students will be select based on following criteria:</a:t>
            </a:r>
          </a:p>
          <a:p>
            <a:pPr marL="342900" indent="-342900"/>
            <a:endParaRPr lang="en-US" dirty="0" smtClean="0"/>
          </a:p>
          <a:p>
            <a:pPr marL="342900" indent="-342900">
              <a:buAutoNum type="arabicPeriod"/>
            </a:pPr>
            <a:r>
              <a:rPr lang="en-US" b="1" dirty="0" smtClean="0"/>
              <a:t>Scientific skills, experience, and long range goals </a:t>
            </a:r>
            <a:r>
              <a:rPr lang="en-US" dirty="0" smtClean="0"/>
              <a:t>(such as the desire to attend graduate school and/or pursue a science career).  Their CSB/SJU faculty advisor will select students based on these traits and student interest and commitment to the research project and program.</a:t>
            </a:r>
          </a:p>
          <a:p>
            <a:pPr marL="342900" indent="-342900">
              <a:buAutoNum type="arabicPeriod"/>
            </a:pPr>
            <a:endParaRPr lang="en-US" dirty="0" smtClean="0"/>
          </a:p>
          <a:p>
            <a:pPr marL="342900" indent="-342900">
              <a:buAutoNum type="arabicPeriod"/>
            </a:pPr>
            <a:r>
              <a:rPr lang="en-US" b="1" dirty="0" smtClean="0"/>
              <a:t>Personal Traits required for living in China:  </a:t>
            </a:r>
            <a:r>
              <a:rPr lang="en-US" dirty="0" smtClean="0"/>
              <a:t>The Program Director will interview the candidates to determine if they possess traits (interest, flexibility, resourcefulness, friendliness, openness, independence, respectfulness, etc) to work, live, and make friends in China.</a:t>
            </a:r>
          </a:p>
          <a:p>
            <a:pPr marL="342900" indent="-342900">
              <a:buAutoNum type="arabicPeriod"/>
            </a:pPr>
            <a:endParaRPr lang="en-US" dirty="0" smtClean="0"/>
          </a:p>
          <a:p>
            <a:pPr marL="342900" indent="-342900">
              <a:buAutoNum type="arabicPeriod"/>
            </a:pPr>
            <a:r>
              <a:rPr lang="en-US" b="1" dirty="0" smtClean="0"/>
              <a:t>Willingness to Mentor SWU Students at CSB/SJU</a:t>
            </a:r>
            <a:r>
              <a:rPr lang="en-US" dirty="0" smtClean="0"/>
              <a:t>: This is highly important especially given the rural nature of our campuses. CSB/SJU must agree to participate </a:t>
            </a:r>
            <a:r>
              <a:rPr lang="en-US" dirty="0" smtClean="0"/>
              <a:t>in all social activities with the SWU students when they return to the US. </a:t>
            </a:r>
          </a:p>
          <a:p>
            <a:pPr marL="342900" indent="-342900">
              <a:buAutoNum type="arabicPeriod"/>
            </a:pPr>
            <a:endParaRPr lang="en-US" dirty="0" smtClean="0"/>
          </a:p>
          <a:p>
            <a:pPr marL="342900" indent="-342900">
              <a:buAutoNum type="arabicPeriod"/>
            </a:pPr>
            <a:endParaRPr lang="en-US" dirty="0" smtClean="0"/>
          </a:p>
          <a:p>
            <a:pPr marL="342900" indent="-342900">
              <a:buAutoNum type="arabicPeriod"/>
            </a:pPr>
            <a:endParaRPr lang="en-US" dirty="0" smtClean="0"/>
          </a:p>
          <a:p>
            <a:pPr marL="342900" indent="-342900">
              <a:buAutoNum type="arabicPeriod"/>
            </a:pP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6167" y="588534"/>
            <a:ext cx="7820167" cy="4124206"/>
          </a:xfrm>
          <a:prstGeom prst="rect">
            <a:avLst/>
          </a:prstGeom>
          <a:noFill/>
        </p:spPr>
        <p:txBody>
          <a:bodyPr wrap="square" rtlCol="0">
            <a:spAutoFit/>
          </a:bodyPr>
          <a:lstStyle/>
          <a:p>
            <a:pPr marL="342900" lvl="0" indent="-342900">
              <a:buFont typeface="Arial" pitchFamily="34" charset="0"/>
              <a:buChar char="•"/>
            </a:pPr>
            <a:endParaRPr lang="en-US" dirty="0" smtClean="0"/>
          </a:p>
          <a:p>
            <a:pPr marL="342900" lvl="0" indent="-342900">
              <a:buFont typeface="Arial" pitchFamily="34" charset="0"/>
              <a:buChar char="•"/>
            </a:pPr>
            <a:r>
              <a:rPr lang="en-US" sz="1600" dirty="0" smtClean="0">
                <a:solidFill>
                  <a:srgbClr val="FF3300"/>
                </a:solidFill>
              </a:rPr>
              <a:t>Partner CSB/SJU and SWU faculty </a:t>
            </a:r>
            <a:r>
              <a:rPr lang="en-US" sz="1600" dirty="0" smtClean="0"/>
              <a:t>should discuss (by email) the research projects and the expected level of supervision of the students and agree to both.</a:t>
            </a:r>
          </a:p>
          <a:p>
            <a:pPr marL="342900" lvl="0" indent="-342900">
              <a:buFont typeface="Arial" pitchFamily="34" charset="0"/>
              <a:buChar char="•"/>
            </a:pPr>
            <a:endParaRPr lang="en-US" sz="1600" dirty="0" smtClean="0"/>
          </a:p>
          <a:p>
            <a:pPr marL="342900" lvl="0" indent="-342900">
              <a:buFont typeface="Arial" pitchFamily="34" charset="0"/>
              <a:buChar char="•"/>
            </a:pPr>
            <a:r>
              <a:rPr lang="en-US" sz="1600" dirty="0" smtClean="0"/>
              <a:t>The </a:t>
            </a:r>
            <a:r>
              <a:rPr lang="en-US" sz="1600" dirty="0" smtClean="0">
                <a:solidFill>
                  <a:srgbClr val="FF3300"/>
                </a:solidFill>
              </a:rPr>
              <a:t>SWU faculty advisor </a:t>
            </a:r>
            <a:r>
              <a:rPr lang="en-US" sz="1600" dirty="0" smtClean="0"/>
              <a:t>should meet with the students at a minimum of 2 hours a week, and if necessary more in the very first week of the project.</a:t>
            </a:r>
          </a:p>
          <a:p>
            <a:pPr marL="342900" lvl="0" indent="-342900">
              <a:buFont typeface="Arial" pitchFamily="34" charset="0"/>
              <a:buChar char="•"/>
            </a:pPr>
            <a:endParaRPr lang="en-US" sz="1600" dirty="0" smtClean="0"/>
          </a:p>
          <a:p>
            <a:pPr marL="342900" lvl="0" indent="-342900">
              <a:buFont typeface="Arial" pitchFamily="34" charset="0"/>
              <a:buChar char="•"/>
            </a:pPr>
            <a:r>
              <a:rPr lang="en-US" sz="1600" dirty="0" smtClean="0"/>
              <a:t>In addition, the </a:t>
            </a:r>
            <a:r>
              <a:rPr lang="en-US" sz="1600" dirty="0" smtClean="0">
                <a:solidFill>
                  <a:srgbClr val="FF3300"/>
                </a:solidFill>
              </a:rPr>
              <a:t>SWU faculty advisor </a:t>
            </a:r>
            <a:r>
              <a:rPr lang="en-US" sz="1600" dirty="0" smtClean="0"/>
              <a:t>would designate a </a:t>
            </a:r>
            <a:r>
              <a:rPr lang="en-US" sz="1600" dirty="0" smtClean="0">
                <a:solidFill>
                  <a:srgbClr val="FF3300"/>
                </a:solidFill>
              </a:rPr>
              <a:t>graduate student </a:t>
            </a:r>
            <a:r>
              <a:rPr lang="en-US" sz="1600" dirty="0" smtClean="0"/>
              <a:t>as a  primary co-advisor who understands the project and who would be assigned to guide the students activities in the research project on a </a:t>
            </a:r>
            <a:r>
              <a:rPr lang="en-US" sz="1600" b="1" dirty="0" smtClean="0"/>
              <a:t>daily</a:t>
            </a:r>
            <a:r>
              <a:rPr lang="en-US" sz="1600" dirty="0" smtClean="0"/>
              <a:t> basis.  </a:t>
            </a:r>
          </a:p>
          <a:p>
            <a:pPr marL="342900" lvl="0" indent="-342900">
              <a:buFont typeface="Arial" pitchFamily="34" charset="0"/>
              <a:buChar char="•"/>
            </a:pPr>
            <a:endParaRPr lang="en-US" sz="1600" dirty="0" smtClean="0"/>
          </a:p>
          <a:p>
            <a:pPr marL="342900" lvl="0" indent="-342900">
              <a:buFont typeface="Arial" pitchFamily="34" charset="0"/>
              <a:buChar char="•"/>
            </a:pPr>
            <a:r>
              <a:rPr lang="en-US" sz="1600" dirty="0" smtClean="0"/>
              <a:t>These guidelines are similar to those that the CSB/SJU students experience when they do summer research at major research centers/universities in the USA (such as the University of Minnesota, the National Institutes of Health, etc).</a:t>
            </a:r>
          </a:p>
          <a:p>
            <a:pPr marL="342900" lvl="0" indent="-342900">
              <a:buFont typeface="Arial" pitchFamily="34" charset="0"/>
              <a:buChar char="•"/>
            </a:pPr>
            <a:endParaRPr lang="en-US" dirty="0" smtClean="0"/>
          </a:p>
          <a:p>
            <a:endParaRPr lang="en-US" dirty="0"/>
          </a:p>
        </p:txBody>
      </p:sp>
      <p:sp>
        <p:nvSpPr>
          <p:cNvPr id="3" name="TextBox 2"/>
          <p:cNvSpPr txBox="1"/>
          <p:nvPr/>
        </p:nvSpPr>
        <p:spPr>
          <a:xfrm>
            <a:off x="703385" y="342664"/>
            <a:ext cx="7795181" cy="369332"/>
          </a:xfrm>
          <a:prstGeom prst="rect">
            <a:avLst/>
          </a:prstGeom>
          <a:noFill/>
        </p:spPr>
        <p:txBody>
          <a:bodyPr wrap="square" rtlCol="0">
            <a:spAutoFit/>
          </a:bodyPr>
          <a:lstStyle/>
          <a:p>
            <a:pPr algn="ctr"/>
            <a:r>
              <a:rPr lang="en-US" b="1" dirty="0" smtClean="0"/>
              <a:t>ROLE OF THE SWU FACULTY ADVISORS FOR CSB/SJU STUDENTS</a:t>
            </a:r>
            <a:endParaRPr lang="en-US" b="1" dirty="0"/>
          </a:p>
        </p:txBody>
      </p:sp>
      <p:sp>
        <p:nvSpPr>
          <p:cNvPr id="4" name="TextBox 3"/>
          <p:cNvSpPr txBox="1"/>
          <p:nvPr/>
        </p:nvSpPr>
        <p:spPr>
          <a:xfrm>
            <a:off x="891058" y="4419951"/>
            <a:ext cx="7492621" cy="369332"/>
          </a:xfrm>
          <a:prstGeom prst="rect">
            <a:avLst/>
          </a:prstGeom>
          <a:noFill/>
        </p:spPr>
        <p:txBody>
          <a:bodyPr wrap="square" rtlCol="0">
            <a:spAutoFit/>
          </a:bodyPr>
          <a:lstStyle/>
          <a:p>
            <a:pPr algn="ctr"/>
            <a:r>
              <a:rPr lang="en-US" b="1" dirty="0" smtClean="0"/>
              <a:t>ROLE OF THE CSB/SU FACULTY ADVISORS FOR SWU STUDENTS</a:t>
            </a:r>
            <a:endParaRPr lang="en-US" b="1" dirty="0"/>
          </a:p>
        </p:txBody>
      </p:sp>
      <p:sp>
        <p:nvSpPr>
          <p:cNvPr id="5" name="TextBox 4"/>
          <p:cNvSpPr txBox="1"/>
          <p:nvPr/>
        </p:nvSpPr>
        <p:spPr>
          <a:xfrm>
            <a:off x="740093" y="4703564"/>
            <a:ext cx="7820167" cy="2400657"/>
          </a:xfrm>
          <a:prstGeom prst="rect">
            <a:avLst/>
          </a:prstGeom>
          <a:noFill/>
        </p:spPr>
        <p:txBody>
          <a:bodyPr wrap="square" rtlCol="0">
            <a:spAutoFit/>
          </a:bodyPr>
          <a:lstStyle/>
          <a:p>
            <a:pPr marL="342900" lvl="0" indent="-342900">
              <a:buFont typeface="Arial" pitchFamily="34" charset="0"/>
              <a:buChar char="•"/>
            </a:pPr>
            <a:endParaRPr lang="en-US" dirty="0" smtClean="0"/>
          </a:p>
          <a:p>
            <a:pPr marL="342900" lvl="0" indent="-342900">
              <a:buFont typeface="Arial" pitchFamily="34" charset="0"/>
              <a:buChar char="•"/>
            </a:pPr>
            <a:r>
              <a:rPr lang="en-US" sz="1600" dirty="0" smtClean="0">
                <a:solidFill>
                  <a:srgbClr val="FF3300"/>
                </a:solidFill>
              </a:rPr>
              <a:t>Partner CSB/SJU and SWU faculty </a:t>
            </a:r>
            <a:r>
              <a:rPr lang="en-US" sz="1600" dirty="0" smtClean="0"/>
              <a:t>should discuss (by email) the research projects and the expected level of supervision of the students and agree to both.</a:t>
            </a:r>
          </a:p>
          <a:p>
            <a:pPr marL="342900" lvl="0" indent="-342900">
              <a:buFont typeface="Arial" pitchFamily="34" charset="0"/>
              <a:buChar char="•"/>
            </a:pPr>
            <a:endParaRPr lang="en-US" sz="1600" dirty="0" smtClean="0"/>
          </a:p>
          <a:p>
            <a:pPr marL="342900" lvl="0" indent="-342900">
              <a:buFont typeface="Arial" pitchFamily="34" charset="0"/>
              <a:buChar char="•"/>
            </a:pPr>
            <a:r>
              <a:rPr lang="en-US" sz="1600" dirty="0" smtClean="0"/>
              <a:t>The </a:t>
            </a:r>
            <a:r>
              <a:rPr lang="en-US" sz="1600" dirty="0" smtClean="0">
                <a:solidFill>
                  <a:srgbClr val="FF3300"/>
                </a:solidFill>
              </a:rPr>
              <a:t>CSB/SJU faculty advisor </a:t>
            </a:r>
            <a:r>
              <a:rPr lang="en-US" sz="1600" dirty="0" smtClean="0"/>
              <a:t>should meet with the students at a minimum of  4-5 hours (since there are no post-graduate students to help students) a week, and if necessary more in the very first weeks of the project.</a:t>
            </a:r>
          </a:p>
          <a:p>
            <a:pPr marL="342900" lvl="0" indent="-342900">
              <a:buFont typeface="Arial" pitchFamily="34" charset="0"/>
              <a:buChar char="•"/>
            </a:pPr>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00332" y="787791"/>
            <a:ext cx="7047914" cy="3139321"/>
          </a:xfrm>
          <a:prstGeom prst="rect">
            <a:avLst/>
          </a:prstGeom>
          <a:noFill/>
        </p:spPr>
        <p:txBody>
          <a:bodyPr wrap="square" rtlCol="0">
            <a:spAutoFit/>
          </a:bodyPr>
          <a:lstStyle/>
          <a:p>
            <a:r>
              <a:rPr lang="en-US" b="1" dirty="0" smtClean="0"/>
              <a:t>Participants in the Summer 06 program have</a:t>
            </a:r>
            <a:r>
              <a:rPr lang="en-US" dirty="0" smtClean="0"/>
              <a:t>:</a:t>
            </a:r>
          </a:p>
          <a:p>
            <a:pPr>
              <a:buFont typeface="Arial" pitchFamily="34" charset="0"/>
              <a:buChar char="•"/>
            </a:pPr>
            <a:r>
              <a:rPr lang="en-US" dirty="0" smtClean="0"/>
              <a:t>  been accepted to graduate school at Stanford University, Michigan Tech (China students) and  </a:t>
            </a:r>
            <a:r>
              <a:rPr lang="en-US" dirty="0" err="1" smtClean="0"/>
              <a:t>Fudan</a:t>
            </a:r>
            <a:r>
              <a:rPr lang="en-US" dirty="0" smtClean="0"/>
              <a:t> University (in the top 3 in China)</a:t>
            </a:r>
          </a:p>
          <a:p>
            <a:pPr>
              <a:buFont typeface="Arial" pitchFamily="34" charset="0"/>
              <a:buChar char="•"/>
            </a:pPr>
            <a:r>
              <a:rPr lang="en-US" dirty="0" smtClean="0"/>
              <a:t> transferred to CSB from SWU</a:t>
            </a:r>
          </a:p>
          <a:p>
            <a:pPr>
              <a:buFont typeface="Arial" pitchFamily="34" charset="0"/>
              <a:buChar char="•"/>
            </a:pPr>
            <a:endParaRPr lang="en-US" dirty="0" smtClean="0"/>
          </a:p>
          <a:p>
            <a:r>
              <a:rPr lang="en-US" b="1" dirty="0" smtClean="0"/>
              <a:t>Participants in the Summer 07 program have</a:t>
            </a:r>
            <a:r>
              <a:rPr lang="en-US" dirty="0" smtClean="0"/>
              <a:t>:</a:t>
            </a:r>
          </a:p>
          <a:p>
            <a:pPr>
              <a:buFont typeface="Arial" pitchFamily="34" charset="0"/>
              <a:buChar char="•"/>
            </a:pPr>
            <a:r>
              <a:rPr lang="en-US" dirty="0" smtClean="0"/>
              <a:t> been accepted to </a:t>
            </a:r>
            <a:r>
              <a:rPr lang="en-US" dirty="0" err="1" smtClean="0"/>
              <a:t>Fudan</a:t>
            </a:r>
            <a:r>
              <a:rPr lang="en-US" dirty="0" smtClean="0"/>
              <a:t> University, uncertain of CSB/SJU students.  </a:t>
            </a:r>
          </a:p>
          <a:p>
            <a:pPr>
              <a:buFont typeface="Arial" pitchFamily="34" charset="0"/>
              <a:buChar char="•"/>
            </a:pPr>
            <a:endParaRPr lang="en-US" dirty="0" smtClean="0"/>
          </a:p>
          <a:p>
            <a:pPr>
              <a:buFont typeface="Arial" pitchFamily="34" charset="0"/>
              <a:buChar cha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a:srcRect/>
          <a:stretch>
            <a:fillRect/>
          </a:stretch>
        </p:blipFill>
        <p:spPr bwMode="auto">
          <a:xfrm>
            <a:off x="613106" y="981384"/>
            <a:ext cx="7834313" cy="4956175"/>
          </a:xfrm>
          <a:prstGeom prst="rect">
            <a:avLst/>
          </a:prstGeom>
          <a:noFill/>
          <a:ln w="9525">
            <a:noFill/>
            <a:miter lim="800000"/>
            <a:headEnd/>
            <a:tailEnd/>
          </a:ln>
          <a:effectLst/>
        </p:spPr>
      </p:pic>
      <p:sp>
        <p:nvSpPr>
          <p:cNvPr id="3" name="TextBox 2"/>
          <p:cNvSpPr txBox="1"/>
          <p:nvPr/>
        </p:nvSpPr>
        <p:spPr>
          <a:xfrm>
            <a:off x="3361339" y="626958"/>
            <a:ext cx="2531462" cy="369332"/>
          </a:xfrm>
          <a:prstGeom prst="rect">
            <a:avLst/>
          </a:prstGeom>
          <a:noFill/>
        </p:spPr>
        <p:txBody>
          <a:bodyPr wrap="none" rtlCol="0">
            <a:spAutoFit/>
          </a:bodyPr>
          <a:lstStyle/>
          <a:p>
            <a:r>
              <a:rPr lang="en-US" dirty="0" smtClean="0"/>
              <a:t>Summer 2006 Projects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76774" y="534570"/>
          <a:ext cx="7765367" cy="6073462"/>
        </p:xfrm>
        <a:graphic>
          <a:graphicData uri="http://schemas.openxmlformats.org/drawingml/2006/table">
            <a:tbl>
              <a:tblPr>
                <a:effectLst>
                  <a:outerShdw blurRad="50800" dist="38100" dir="2700000" algn="tl" rotWithShape="0">
                    <a:prstClr val="black">
                      <a:alpha val="40000"/>
                    </a:prstClr>
                  </a:outerShdw>
                </a:effectLst>
              </a:tblPr>
              <a:tblGrid>
                <a:gridCol w="1069838"/>
                <a:gridCol w="2056026"/>
                <a:gridCol w="4639503"/>
              </a:tblGrid>
              <a:tr h="401405">
                <a:tc>
                  <a:txBody>
                    <a:bodyPr/>
                    <a:lstStyle/>
                    <a:p>
                      <a:pPr marL="0" marR="0">
                        <a:spcBef>
                          <a:spcPts val="600"/>
                        </a:spcBef>
                        <a:spcAft>
                          <a:spcPts val="0"/>
                        </a:spcAft>
                      </a:pPr>
                      <a:r>
                        <a:rPr lang="en-US" sz="1000" dirty="0">
                          <a:latin typeface="Trebuchet MS"/>
                          <a:ea typeface="SimSun"/>
                        </a:rPr>
                        <a:t>Biology</a:t>
                      </a:r>
                      <a:endParaRPr lang="en-US" sz="1000" dirty="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u="sng" dirty="0">
                          <a:solidFill>
                            <a:srgbClr val="0000FF"/>
                          </a:solidFill>
                          <a:latin typeface="Trebuchet MS"/>
                          <a:ea typeface="SimSun"/>
                          <a:hlinkClick r:id="rId2"/>
                        </a:rPr>
                        <a:t>Barb May</a:t>
                      </a:r>
                      <a:r>
                        <a:rPr lang="en-US" sz="1000" dirty="0">
                          <a:latin typeface="Trebuchet MS"/>
                          <a:ea typeface="SimSun"/>
                        </a:rPr>
                        <a:t> (</a:t>
                      </a:r>
                      <a:r>
                        <a:rPr lang="en-US" sz="1000" dirty="0">
                          <a:solidFill>
                            <a:srgbClr val="333333"/>
                          </a:solidFill>
                          <a:latin typeface="Trebuchet MS"/>
                          <a:ea typeface="SimSun"/>
                        </a:rPr>
                        <a:t>Microbial genomics, pathogenesis of infection</a:t>
                      </a:r>
                      <a:r>
                        <a:rPr lang="en-US" sz="1000" dirty="0">
                          <a:latin typeface="Trebuchet MS"/>
                          <a:ea typeface="SimSun"/>
                        </a:rPr>
                        <a:t>)</a:t>
                      </a:r>
                      <a:br>
                        <a:rPr lang="en-US" sz="1000" dirty="0">
                          <a:latin typeface="Trebuchet MS"/>
                          <a:ea typeface="SimSun"/>
                        </a:rPr>
                      </a:br>
                      <a:r>
                        <a:rPr lang="en-US" sz="1000" u="sng" dirty="0">
                          <a:solidFill>
                            <a:srgbClr val="0000FF"/>
                          </a:solidFill>
                          <a:latin typeface="Trebuchet MS"/>
                          <a:ea typeface="SimSun"/>
                          <a:hlinkClick r:id="rId3"/>
                        </a:rPr>
                        <a:t>bmay@csbsju.edu</a:t>
                      </a:r>
                      <a:r>
                        <a:rPr lang="en-US" sz="1000" dirty="0">
                          <a:latin typeface="Trebuchet MS"/>
                          <a:ea typeface="SimSun"/>
                        </a:rPr>
                        <a:t> </a:t>
                      </a:r>
                      <a:endParaRPr lang="en-US" sz="1000" dirty="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latin typeface="Trebuchet MS"/>
                          <a:ea typeface="PMingLiU"/>
                          <a:cs typeface="Courier New"/>
                        </a:rPr>
                        <a:t>Do certain strains of Mycobacterium tuberculosis like the brain?</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1405">
                <a:tc>
                  <a:txBody>
                    <a:bodyPr/>
                    <a:lstStyle/>
                    <a:p>
                      <a:pPr marL="0" marR="0">
                        <a:spcBef>
                          <a:spcPts val="600"/>
                        </a:spcBef>
                        <a:spcAft>
                          <a:spcPts val="0"/>
                        </a:spcAft>
                      </a:pPr>
                      <a:r>
                        <a:rPr lang="en-US" sz="1000">
                          <a:solidFill>
                            <a:srgbClr val="FF0000"/>
                          </a:solidFill>
                          <a:latin typeface="Trebuchet MS"/>
                          <a:ea typeface="SimSun"/>
                        </a:rPr>
                        <a:t>Microbiology</a:t>
                      </a:r>
                      <a:endParaRPr lang="en-US" sz="1000">
                        <a:latin typeface="Times New Roman"/>
                        <a:ea typeface="SimSun"/>
                      </a:endParaRPr>
                    </a:p>
                    <a:p>
                      <a:pPr marL="0" marR="0">
                        <a:spcBef>
                          <a:spcPts val="0"/>
                        </a:spcBef>
                        <a:spcAft>
                          <a:spcPts val="0"/>
                        </a:spcAft>
                      </a:pPr>
                      <a:r>
                        <a:rPr lang="en-US" sz="1000">
                          <a:solidFill>
                            <a:srgbClr val="FF0000"/>
                          </a:solidFill>
                          <a:latin typeface="Trebuchet MS"/>
                          <a:ea typeface="SimSun"/>
                        </a:rPr>
                        <a:t>Biochemistry &amp; MolecularBiology</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dirty="0">
                          <a:solidFill>
                            <a:srgbClr val="FF0000"/>
                          </a:solidFill>
                          <a:latin typeface="Trebuchet MS"/>
                          <a:ea typeface="SimSun"/>
                        </a:rPr>
                        <a:t>Xie Jianping   (Molecule Microbiology &amp; Functional Genomics)</a:t>
                      </a:r>
                      <a:br>
                        <a:rPr lang="en-US" sz="1000" dirty="0">
                          <a:solidFill>
                            <a:srgbClr val="FF0000"/>
                          </a:solidFill>
                          <a:latin typeface="Trebuchet MS"/>
                          <a:ea typeface="SimSun"/>
                        </a:rPr>
                      </a:br>
                      <a:r>
                        <a:rPr lang="en-US" sz="1000" u="sng" dirty="0">
                          <a:solidFill>
                            <a:srgbClr val="FF0000"/>
                          </a:solidFill>
                          <a:latin typeface="Trebuchet MS"/>
                          <a:ea typeface="SimSun"/>
                          <a:hlinkClick r:id="rId4"/>
                        </a:rPr>
                        <a:t>georgex@swu.edu.cn</a:t>
                      </a:r>
                      <a:endParaRPr lang="en-US" sz="1000" dirty="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dirty="0">
                          <a:solidFill>
                            <a:srgbClr val="FF0000"/>
                          </a:solidFill>
                          <a:latin typeface="Trebuchet MS"/>
                          <a:ea typeface="SimSun"/>
                        </a:rPr>
                        <a:t>Persistence or dormancy / reactivation mechanisms on the Mycobacterium tuberculosis based on non-pathogen model of Mycobacterium </a:t>
                      </a:r>
                      <a:r>
                        <a:rPr lang="en-US" sz="1000" dirty="0" err="1">
                          <a:solidFill>
                            <a:srgbClr val="FF0000"/>
                          </a:solidFill>
                          <a:latin typeface="Trebuchet MS"/>
                          <a:ea typeface="SimSun"/>
                        </a:rPr>
                        <a:t>smegmatis</a:t>
                      </a:r>
                      <a:endParaRPr lang="en-US" sz="1000" dirty="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603">
                <a:tc>
                  <a:txBody>
                    <a:bodyPr/>
                    <a:lstStyle/>
                    <a:p>
                      <a:pPr marL="0" marR="0">
                        <a:spcBef>
                          <a:spcPts val="600"/>
                        </a:spcBef>
                        <a:spcAft>
                          <a:spcPts val="0"/>
                        </a:spcAft>
                      </a:pPr>
                      <a:r>
                        <a:rPr lang="en-US" sz="1000">
                          <a:latin typeface="Trebuchet MS"/>
                          <a:ea typeface="SimSun"/>
                        </a:rPr>
                        <a:t>Biology</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u="sng">
                          <a:solidFill>
                            <a:srgbClr val="0000FF"/>
                          </a:solidFill>
                          <a:latin typeface="Trebuchet MS"/>
                          <a:ea typeface="SimSun"/>
                          <a:hlinkClick r:id="rId5"/>
                        </a:rPr>
                        <a:t>Bill Lamberts</a:t>
                      </a:r>
                      <a:r>
                        <a:rPr lang="en-US" sz="1000">
                          <a:latin typeface="Trebuchet MS"/>
                          <a:ea typeface="SimSun"/>
                        </a:rPr>
                        <a:t> (Aquatic Ecology,)</a:t>
                      </a:r>
                      <a:br>
                        <a:rPr lang="en-US" sz="1000">
                          <a:latin typeface="Trebuchet MS"/>
                          <a:ea typeface="SimSun"/>
                        </a:rPr>
                      </a:br>
                      <a:r>
                        <a:rPr lang="en-US" sz="1000" u="sng">
                          <a:solidFill>
                            <a:srgbClr val="0000FF"/>
                          </a:solidFill>
                          <a:latin typeface="Trebuchet MS"/>
                          <a:ea typeface="SimSun"/>
                          <a:hlinkClick r:id="rId6"/>
                        </a:rPr>
                        <a:t>wlamberts@csbsju.edu</a:t>
                      </a:r>
                      <a:r>
                        <a:rPr lang="en-US" sz="1000">
                          <a:latin typeface="Trebuchet MS"/>
                          <a:ea typeface="SimSun"/>
                        </a:rPr>
                        <a:t>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pPr>
                      <a:r>
                        <a:rPr lang="en-US" sz="1000">
                          <a:latin typeface="Trebuchet MS"/>
                          <a:ea typeface="SimSun"/>
                        </a:rPr>
                        <a:t>Factors affecting predator avoidance by Daphnia pulex.</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1405">
                <a:tc>
                  <a:txBody>
                    <a:bodyPr/>
                    <a:lstStyle/>
                    <a:p>
                      <a:pPr marL="0" marR="0">
                        <a:spcBef>
                          <a:spcPts val="600"/>
                        </a:spcBef>
                        <a:spcAft>
                          <a:spcPts val="0"/>
                        </a:spcAft>
                      </a:pPr>
                      <a:r>
                        <a:rPr lang="en-US" sz="1000">
                          <a:solidFill>
                            <a:srgbClr val="FF0000"/>
                          </a:solidFill>
                          <a:latin typeface="Trebuchet MS"/>
                          <a:ea typeface="SimSun"/>
                        </a:rPr>
                        <a:t>Microbiology</a:t>
                      </a:r>
                      <a:endParaRPr lang="en-US" sz="1000">
                        <a:latin typeface="Times New Roman"/>
                        <a:ea typeface="SimSun"/>
                      </a:endParaRPr>
                    </a:p>
                    <a:p>
                      <a:pPr marL="0" marR="0">
                        <a:spcBef>
                          <a:spcPts val="0"/>
                        </a:spcBef>
                        <a:spcAft>
                          <a:spcPts val="0"/>
                        </a:spcAft>
                      </a:pPr>
                      <a:r>
                        <a:rPr lang="en-US" sz="1000">
                          <a:solidFill>
                            <a:srgbClr val="FF0000"/>
                          </a:solidFill>
                          <a:latin typeface="Trebuchet MS"/>
                          <a:ea typeface="SimSun"/>
                        </a:rPr>
                        <a:t>Biochemistry &amp; MolecularBiology</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solidFill>
                            <a:srgbClr val="FF0000"/>
                          </a:solidFill>
                          <a:latin typeface="Trebuchet MS"/>
                          <a:ea typeface="SimSun"/>
                        </a:rPr>
                        <a:t>Xie Jianping   (Molecule Microbiology &amp; Functional Genomics) </a:t>
                      </a:r>
                      <a:r>
                        <a:rPr lang="en-US" sz="1000" u="sng">
                          <a:solidFill>
                            <a:srgbClr val="FF0000"/>
                          </a:solidFill>
                          <a:latin typeface="Trebuchet MS"/>
                          <a:ea typeface="SimSun"/>
                          <a:hlinkClick r:id="rId4"/>
                        </a:rPr>
                        <a:t>georgex@swu.edu.cn</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solidFill>
                            <a:srgbClr val="FF0000"/>
                          </a:solidFill>
                          <a:latin typeface="Trebuchet MS"/>
                          <a:ea typeface="SimSun"/>
                        </a:rPr>
                        <a:t>Systems biology and systems biotechnology on the microbial hydrogen production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603">
                <a:tc>
                  <a:txBody>
                    <a:bodyPr/>
                    <a:lstStyle/>
                    <a:p>
                      <a:pPr marL="0" marR="0">
                        <a:spcBef>
                          <a:spcPts val="600"/>
                        </a:spcBef>
                        <a:spcAft>
                          <a:spcPts val="0"/>
                        </a:spcAft>
                      </a:pPr>
                      <a:r>
                        <a:rPr lang="en-US" sz="1000">
                          <a:latin typeface="Trebuchet MS"/>
                          <a:ea typeface="SimSun"/>
                        </a:rPr>
                        <a:t>Bio/Chem  (Biochem)</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u="sng">
                          <a:solidFill>
                            <a:srgbClr val="0000FF"/>
                          </a:solidFill>
                          <a:latin typeface="Trebuchet MS"/>
                          <a:ea typeface="SimSun"/>
                          <a:hlinkClick r:id="rId7"/>
                        </a:rPr>
                        <a:t>Henry Jakubowski</a:t>
                      </a:r>
                      <a:r>
                        <a:rPr lang="en-US" sz="1000">
                          <a:latin typeface="Trebuchet MS"/>
                          <a:ea typeface="SimSun"/>
                        </a:rPr>
                        <a:t> (Biochemistry)</a:t>
                      </a:r>
                      <a:br>
                        <a:rPr lang="en-US" sz="1000">
                          <a:latin typeface="Trebuchet MS"/>
                          <a:ea typeface="SimSun"/>
                        </a:rPr>
                      </a:br>
                      <a:r>
                        <a:rPr lang="en-US" sz="1000" u="sng">
                          <a:solidFill>
                            <a:srgbClr val="0000FF"/>
                          </a:solidFill>
                          <a:latin typeface="Trebuchet MS"/>
                          <a:ea typeface="SimSun"/>
                          <a:hlinkClick r:id="rId8"/>
                        </a:rPr>
                        <a:t>hjakubowski@csbsju.edu</a:t>
                      </a:r>
                      <a:r>
                        <a:rPr lang="en-US" sz="1000">
                          <a:latin typeface="Trebuchet MS"/>
                          <a:ea typeface="SimSun"/>
                        </a:rPr>
                        <a:t>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latin typeface="Trebuchet MS"/>
                          <a:ea typeface="SimSun"/>
                        </a:rPr>
                        <a:t>Purification and characterization of low molecular protein tyrosyl phosphotase mutants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9104">
                <a:tc>
                  <a:txBody>
                    <a:bodyPr/>
                    <a:lstStyle/>
                    <a:p>
                      <a:pPr marL="0" marR="0">
                        <a:spcBef>
                          <a:spcPts val="600"/>
                        </a:spcBef>
                        <a:spcAft>
                          <a:spcPts val="0"/>
                        </a:spcAft>
                      </a:pPr>
                      <a:r>
                        <a:rPr lang="en-US" sz="1000">
                          <a:solidFill>
                            <a:srgbClr val="FF0000"/>
                          </a:solidFill>
                          <a:latin typeface="Trebuchet MS"/>
                          <a:ea typeface="SimSun"/>
                        </a:rPr>
                        <a:t>Biochemistry</a:t>
                      </a:r>
                      <a:endParaRPr lang="en-US" sz="1000">
                        <a:latin typeface="Times New Roman"/>
                        <a:ea typeface="SimSun"/>
                      </a:endParaRPr>
                    </a:p>
                    <a:p>
                      <a:pPr marL="0" marR="0">
                        <a:spcBef>
                          <a:spcPts val="600"/>
                        </a:spcBef>
                        <a:spcAft>
                          <a:spcPts val="0"/>
                        </a:spcAft>
                      </a:pPr>
                      <a:r>
                        <a:rPr lang="en-US" sz="1000">
                          <a:solidFill>
                            <a:srgbClr val="FF0000"/>
                          </a:solidFill>
                          <a:latin typeface="Trebuchet MS"/>
                          <a:ea typeface="SimSun"/>
                        </a:rPr>
                        <a:t>Molecular Biology</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dirty="0">
                          <a:solidFill>
                            <a:srgbClr val="FF0000"/>
                          </a:solidFill>
                          <a:latin typeface="Trebuchet MS"/>
                          <a:ea typeface="SimSun"/>
                        </a:rPr>
                        <a:t>Liu Yan (Proteome and </a:t>
                      </a:r>
                      <a:r>
                        <a:rPr lang="en-US" sz="1000" dirty="0" err="1">
                          <a:solidFill>
                            <a:srgbClr val="FF0000"/>
                          </a:solidFill>
                          <a:latin typeface="Trebuchet MS"/>
                          <a:ea typeface="SimSun"/>
                        </a:rPr>
                        <a:t>Enzymology</a:t>
                      </a:r>
                      <a:r>
                        <a:rPr lang="en-US" sz="1000" dirty="0">
                          <a:solidFill>
                            <a:srgbClr val="FF0000"/>
                          </a:solidFill>
                          <a:latin typeface="Trebuchet MS"/>
                          <a:ea typeface="SimSun"/>
                        </a:rPr>
                        <a:t>)</a:t>
                      </a:r>
                      <a:br>
                        <a:rPr lang="en-US" sz="1000" dirty="0">
                          <a:solidFill>
                            <a:srgbClr val="FF0000"/>
                          </a:solidFill>
                          <a:latin typeface="Trebuchet MS"/>
                          <a:ea typeface="SimSun"/>
                        </a:rPr>
                      </a:br>
                      <a:r>
                        <a:rPr lang="en-US" sz="1000" dirty="0">
                          <a:solidFill>
                            <a:srgbClr val="FF0000"/>
                          </a:solidFill>
                          <a:latin typeface="Trebuchet MS"/>
                          <a:ea typeface="SimSun"/>
                        </a:rPr>
                        <a:t>email: </a:t>
                      </a:r>
                      <a:r>
                        <a:rPr lang="en-US" sz="1000" u="sng" dirty="0">
                          <a:solidFill>
                            <a:srgbClr val="0000FF"/>
                          </a:solidFill>
                          <a:latin typeface="Arial"/>
                          <a:ea typeface="SimSun"/>
                          <a:hlinkClick r:id="rId9"/>
                        </a:rPr>
                        <a:t>Liuyan@swu.edu.cn</a:t>
                      </a:r>
                      <a:r>
                        <a:rPr lang="en-US" sz="1000" dirty="0">
                          <a:latin typeface="Arial"/>
                          <a:ea typeface="SimSun"/>
                        </a:rPr>
                        <a:t> </a:t>
                      </a:r>
                      <a:endParaRPr lang="en-US" sz="1000" dirty="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solidFill>
                            <a:srgbClr val="FF0000"/>
                          </a:solidFill>
                          <a:latin typeface="Trebuchet MS"/>
                          <a:ea typeface="SimSun"/>
                        </a:rPr>
                        <a:t>Proteome engineering of Interleukin-2 (IL-2)</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603">
                <a:tc>
                  <a:txBody>
                    <a:bodyPr/>
                    <a:lstStyle/>
                    <a:p>
                      <a:pPr marL="0" marR="0">
                        <a:spcBef>
                          <a:spcPts val="600"/>
                        </a:spcBef>
                        <a:spcAft>
                          <a:spcPts val="0"/>
                        </a:spcAft>
                      </a:pPr>
                      <a:r>
                        <a:rPr lang="en-US" sz="1000">
                          <a:latin typeface="Trebuchet MS"/>
                          <a:ea typeface="SimSun"/>
                        </a:rPr>
                        <a:t>Chemistry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latin typeface="Trebuchet MS"/>
                          <a:ea typeface="SimSun"/>
                        </a:rPr>
                        <a:t>Ed McIntee (Medicinal) definite)</a:t>
                      </a:r>
                      <a:br>
                        <a:rPr lang="en-US" sz="1000">
                          <a:latin typeface="Trebuchet MS"/>
                          <a:ea typeface="SimSun"/>
                        </a:rPr>
                      </a:br>
                      <a:r>
                        <a:rPr lang="en-US" sz="1000" u="sng">
                          <a:solidFill>
                            <a:srgbClr val="0000FF"/>
                          </a:solidFill>
                          <a:latin typeface="Trebuchet MS"/>
                          <a:ea typeface="SimSun"/>
                          <a:hlinkClick r:id="rId10"/>
                        </a:rPr>
                        <a:t>emcintee@csbsju.edu</a:t>
                      </a:r>
                      <a:r>
                        <a:rPr lang="en-US" sz="1000">
                          <a:latin typeface="Trebuchet MS"/>
                          <a:ea typeface="SimSun"/>
                        </a:rPr>
                        <a:t>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latin typeface="Trebuchet MS"/>
                          <a:ea typeface="SimSun"/>
                        </a:rPr>
                        <a:t>Development of potenital inhibitors for Low Molecular Weight Protein Tyrosine Phosphatase (LMW PTP)</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578">
                <a:tc>
                  <a:txBody>
                    <a:bodyPr/>
                    <a:lstStyle/>
                    <a:p>
                      <a:pPr marL="0" marR="0">
                        <a:spcBef>
                          <a:spcPts val="600"/>
                        </a:spcBef>
                        <a:spcAft>
                          <a:spcPts val="0"/>
                        </a:spcAft>
                      </a:pPr>
                      <a:r>
                        <a:rPr lang="en-US" sz="1000">
                          <a:solidFill>
                            <a:srgbClr val="FF0000"/>
                          </a:solidFill>
                          <a:latin typeface="Trebuchet MS"/>
                          <a:ea typeface="SimSun"/>
                        </a:rPr>
                        <a:t>Organic Chemistry</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solidFill>
                            <a:srgbClr val="FF0000"/>
                          </a:solidFill>
                          <a:latin typeface="Trebuchet MS"/>
                          <a:ea typeface="SimSun"/>
                        </a:rPr>
                        <a:t>Zhou Chenghe  (Bio-organic &amp; Medical Chemistry)</a:t>
                      </a:r>
                      <a:br>
                        <a:rPr lang="en-US" sz="1000">
                          <a:solidFill>
                            <a:srgbClr val="FF0000"/>
                          </a:solidFill>
                          <a:latin typeface="Trebuchet MS"/>
                          <a:ea typeface="SimSun"/>
                        </a:rPr>
                      </a:br>
                      <a:r>
                        <a:rPr lang="en-US" sz="1000">
                          <a:solidFill>
                            <a:srgbClr val="FF0000"/>
                          </a:solidFill>
                          <a:latin typeface="Trebuchet MS"/>
                          <a:ea typeface="SimSun"/>
                        </a:rPr>
                        <a:t>email: </a:t>
                      </a:r>
                      <a:r>
                        <a:rPr lang="en-US" sz="1000" u="sng">
                          <a:solidFill>
                            <a:srgbClr val="FF0000"/>
                          </a:solidFill>
                          <a:latin typeface="Trebuchet MS"/>
                          <a:ea typeface="SimSun"/>
                          <a:hlinkClick r:id="rId11"/>
                        </a:rPr>
                        <a:t>zhouch@swu.edu.cn</a:t>
                      </a:r>
                      <a:r>
                        <a:rPr lang="en-US" sz="1000">
                          <a:solidFill>
                            <a:srgbClr val="FF0000"/>
                          </a:solidFill>
                          <a:latin typeface="Trebuchet MS"/>
                          <a:ea typeface="SimSun"/>
                        </a:rPr>
                        <a:t>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solidFill>
                            <a:srgbClr val="FF0000"/>
                          </a:solidFill>
                          <a:latin typeface="Trebuchet MS"/>
                          <a:ea typeface="SimSun"/>
                        </a:rPr>
                        <a:t>Synthesis and biological activities of novel azole derivatives as drugs</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131">
                <a:tc>
                  <a:txBody>
                    <a:bodyPr/>
                    <a:lstStyle/>
                    <a:p>
                      <a:pPr marL="0" marR="0">
                        <a:spcBef>
                          <a:spcPts val="600"/>
                        </a:spcBef>
                        <a:spcAft>
                          <a:spcPts val="0"/>
                        </a:spcAft>
                      </a:pPr>
                      <a:r>
                        <a:rPr lang="en-US" sz="1000">
                          <a:latin typeface="Trebuchet MS"/>
                          <a:ea typeface="SimSun"/>
                        </a:rPr>
                        <a:t>Chemistry</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u="sng">
                          <a:solidFill>
                            <a:srgbClr val="0000FF"/>
                          </a:solidFill>
                          <a:latin typeface="Trebuchet MS"/>
                          <a:ea typeface="SimSun"/>
                          <a:hlinkClick r:id="rId12"/>
                        </a:rPr>
                        <a:t>Michael Ross</a:t>
                      </a:r>
                      <a:r>
                        <a:rPr lang="en-US" sz="1000">
                          <a:latin typeface="Trebuchet MS"/>
                          <a:ea typeface="SimSun"/>
                        </a:rPr>
                        <a:t> (Analytical)</a:t>
                      </a:r>
                      <a:br>
                        <a:rPr lang="en-US" sz="1000">
                          <a:latin typeface="Trebuchet MS"/>
                          <a:ea typeface="SimSun"/>
                        </a:rPr>
                      </a:br>
                      <a:r>
                        <a:rPr lang="en-US" sz="1000" u="sng">
                          <a:solidFill>
                            <a:srgbClr val="0000FF"/>
                          </a:solidFill>
                          <a:latin typeface="Trebuchet MS"/>
                          <a:ea typeface="SimSun"/>
                          <a:hlinkClick r:id="rId13"/>
                        </a:rPr>
                        <a:t>mross@csbsju.edu</a:t>
                      </a:r>
                      <a:r>
                        <a:rPr lang="en-US" sz="1000">
                          <a:latin typeface="Trebuchet MS"/>
                          <a:ea typeface="SimSun"/>
                        </a:rPr>
                        <a:t>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latin typeface="Trebuchet MS"/>
                          <a:ea typeface="SimSun"/>
                        </a:rPr>
                        <a:t>Measurement of Antidepressant Concentrations and Decomposition Products in East Gemini Lake</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131">
                <a:tc>
                  <a:txBody>
                    <a:bodyPr/>
                    <a:lstStyle/>
                    <a:p>
                      <a:pPr marL="0" marR="0">
                        <a:spcBef>
                          <a:spcPts val="600"/>
                        </a:spcBef>
                        <a:spcAft>
                          <a:spcPts val="0"/>
                        </a:spcAft>
                      </a:pPr>
                      <a:r>
                        <a:rPr lang="en-US" sz="1000">
                          <a:solidFill>
                            <a:srgbClr val="FF0000"/>
                          </a:solidFill>
                          <a:latin typeface="Trebuchet MS"/>
                          <a:ea typeface="SimSun"/>
                        </a:rPr>
                        <a:t>Analytical Chemistry</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solidFill>
                            <a:srgbClr val="FF0000"/>
                          </a:solidFill>
                          <a:latin typeface="Trebuchet MS"/>
                          <a:ea typeface="SimSun"/>
                        </a:rPr>
                        <a:t>Huang Chengzhi      (Analytical Chemistry)</a:t>
                      </a:r>
                      <a:br>
                        <a:rPr lang="en-US" sz="1000">
                          <a:solidFill>
                            <a:srgbClr val="FF0000"/>
                          </a:solidFill>
                          <a:latin typeface="Trebuchet MS"/>
                          <a:ea typeface="SimSun"/>
                        </a:rPr>
                      </a:br>
                      <a:r>
                        <a:rPr lang="en-US" sz="1000">
                          <a:solidFill>
                            <a:srgbClr val="FF0000"/>
                          </a:solidFill>
                          <a:latin typeface="Trebuchet MS"/>
                          <a:ea typeface="SimSun"/>
                        </a:rPr>
                        <a:t>email: </a:t>
                      </a:r>
                      <a:r>
                        <a:rPr lang="en-US" sz="1000" u="sng">
                          <a:solidFill>
                            <a:srgbClr val="FF0000"/>
                          </a:solidFill>
                          <a:latin typeface="Trebuchet MS"/>
                          <a:ea typeface="SimSun"/>
                          <a:hlinkClick r:id="rId14"/>
                        </a:rPr>
                        <a:t>chengzhi@swu.edu.cn</a:t>
                      </a:r>
                      <a:r>
                        <a:rPr lang="en-US" sz="1000">
                          <a:solidFill>
                            <a:srgbClr val="FF0000"/>
                          </a:solidFill>
                          <a:latin typeface="Trebuchet MS"/>
                          <a:ea typeface="SimSun"/>
                        </a:rPr>
                        <a:t>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dirty="0">
                          <a:solidFill>
                            <a:srgbClr val="FF0000"/>
                          </a:solidFill>
                          <a:latin typeface="Trebuchet MS"/>
                          <a:ea typeface="SimSun"/>
                        </a:rPr>
                        <a:t>Spectral </a:t>
                      </a:r>
                      <a:r>
                        <a:rPr lang="en-US" sz="1000" dirty="0" smtClean="0">
                          <a:solidFill>
                            <a:srgbClr val="FF0000"/>
                          </a:solidFill>
                          <a:latin typeface="Trebuchet MS"/>
                          <a:ea typeface="SimSun"/>
                        </a:rPr>
                        <a:t>Analysis  (</a:t>
                      </a:r>
                      <a:r>
                        <a:rPr lang="en-US" sz="1000" b="1" dirty="0" smtClean="0">
                          <a:solidFill>
                            <a:schemeClr val="tx1"/>
                          </a:solidFill>
                          <a:latin typeface="Trebuchet MS"/>
                          <a:ea typeface="SimSun"/>
                        </a:rPr>
                        <a:t>This project</a:t>
                      </a:r>
                      <a:r>
                        <a:rPr lang="en-US" sz="1000" b="1" baseline="0" dirty="0" smtClean="0">
                          <a:solidFill>
                            <a:schemeClr val="tx1"/>
                          </a:solidFill>
                          <a:latin typeface="Trebuchet MS"/>
                          <a:ea typeface="SimSun"/>
                        </a:rPr>
                        <a:t> was changed)</a:t>
                      </a:r>
                      <a:endParaRPr lang="en-US" sz="1000" dirty="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603">
                <a:tc>
                  <a:txBody>
                    <a:bodyPr/>
                    <a:lstStyle/>
                    <a:p>
                      <a:pPr marL="0" marR="0">
                        <a:spcBef>
                          <a:spcPts val="600"/>
                        </a:spcBef>
                        <a:spcAft>
                          <a:spcPts val="0"/>
                        </a:spcAft>
                      </a:pPr>
                      <a:r>
                        <a:rPr lang="en-US" sz="1000">
                          <a:latin typeface="Trebuchet MS"/>
                          <a:ea typeface="SimSun"/>
                        </a:rPr>
                        <a:t>Chemistry</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u="sng">
                          <a:solidFill>
                            <a:srgbClr val="0000FF"/>
                          </a:solidFill>
                          <a:latin typeface="Trebuchet MS"/>
                          <a:ea typeface="SimSun"/>
                          <a:hlinkClick r:id="rId15"/>
                        </a:rPr>
                        <a:t>Nicholas Jones</a:t>
                      </a:r>
                      <a:r>
                        <a:rPr lang="en-US" sz="1000">
                          <a:latin typeface="Trebuchet MS"/>
                          <a:ea typeface="SimSun"/>
                        </a:rPr>
                        <a:t> (Organic)</a:t>
                      </a:r>
                      <a:br>
                        <a:rPr lang="en-US" sz="1000">
                          <a:latin typeface="Trebuchet MS"/>
                          <a:ea typeface="SimSun"/>
                        </a:rPr>
                      </a:br>
                      <a:r>
                        <a:rPr lang="en-US" sz="1000" u="sng">
                          <a:solidFill>
                            <a:srgbClr val="0000FF"/>
                          </a:solidFill>
                          <a:latin typeface="Trebuchet MS"/>
                          <a:ea typeface="SimSun"/>
                          <a:hlinkClick r:id="rId16"/>
                        </a:rPr>
                        <a:t>tjones@csbsju.edu</a:t>
                      </a:r>
                      <a:r>
                        <a:rPr lang="en-US" sz="1000">
                          <a:latin typeface="Trebuchet MS"/>
                          <a:ea typeface="SimSun"/>
                        </a:rPr>
                        <a:t>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latin typeface="Trebuchet MS"/>
                          <a:ea typeface="SimSun"/>
                        </a:rPr>
                        <a:t>Alkynoic Acid cyclization studies</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578">
                <a:tc>
                  <a:txBody>
                    <a:bodyPr/>
                    <a:lstStyle/>
                    <a:p>
                      <a:pPr marL="0" marR="0">
                        <a:spcBef>
                          <a:spcPts val="600"/>
                        </a:spcBef>
                        <a:spcAft>
                          <a:spcPts val="0"/>
                        </a:spcAft>
                      </a:pPr>
                      <a:r>
                        <a:rPr lang="en-US" sz="1000">
                          <a:solidFill>
                            <a:srgbClr val="FF0000"/>
                          </a:solidFill>
                          <a:latin typeface="Trebuchet MS"/>
                          <a:ea typeface="SimSun"/>
                        </a:rPr>
                        <a:t>Organic &amp; Medicinal Chemistry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solidFill>
                            <a:srgbClr val="FF0000"/>
                          </a:solidFill>
                          <a:latin typeface="Trebuchet MS"/>
                          <a:ea typeface="SimSun"/>
                        </a:rPr>
                        <a:t>He Yanhong  (Organic Chemistry)</a:t>
                      </a:r>
                      <a:br>
                        <a:rPr lang="en-US" sz="1000">
                          <a:solidFill>
                            <a:srgbClr val="FF0000"/>
                          </a:solidFill>
                          <a:latin typeface="Trebuchet MS"/>
                          <a:ea typeface="SimSun"/>
                        </a:rPr>
                      </a:br>
                      <a:r>
                        <a:rPr lang="en-US" sz="1000">
                          <a:solidFill>
                            <a:srgbClr val="FF0000"/>
                          </a:solidFill>
                          <a:latin typeface="Trebuchet MS"/>
                          <a:ea typeface="SimSun"/>
                        </a:rPr>
                        <a:t>email: </a:t>
                      </a:r>
                      <a:r>
                        <a:rPr lang="en-US" sz="1000" u="sng">
                          <a:solidFill>
                            <a:srgbClr val="0000FF"/>
                          </a:solidFill>
                          <a:latin typeface="Arial"/>
                          <a:ea typeface="SimSun"/>
                          <a:hlinkClick r:id="rId17"/>
                        </a:rPr>
                        <a:t>heyh@swu.edu.cn</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solidFill>
                            <a:srgbClr val="FF0000"/>
                          </a:solidFill>
                          <a:latin typeface="Trebuchet MS"/>
                          <a:ea typeface="SimSun"/>
                        </a:rPr>
                        <a:t>Synthesis of bioactive natural products and their analogues</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603">
                <a:tc>
                  <a:txBody>
                    <a:bodyPr/>
                    <a:lstStyle/>
                    <a:p>
                      <a:pPr marL="0" marR="0">
                        <a:spcBef>
                          <a:spcPts val="600"/>
                        </a:spcBef>
                        <a:spcAft>
                          <a:spcPts val="0"/>
                        </a:spcAft>
                      </a:pPr>
                      <a:r>
                        <a:rPr lang="en-US" sz="1000">
                          <a:latin typeface="Trebuchet MS"/>
                          <a:ea typeface="SimSun"/>
                        </a:rPr>
                        <a:t>Mathematics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u="sng">
                          <a:solidFill>
                            <a:srgbClr val="0000FF"/>
                          </a:solidFill>
                          <a:latin typeface="Trebuchet MS"/>
                          <a:ea typeface="SimSun"/>
                          <a:hlinkClick r:id="rId18"/>
                        </a:rPr>
                        <a:t>Tom Sibley</a:t>
                      </a:r>
                      <a:r>
                        <a:rPr lang="en-US" sz="1000">
                          <a:latin typeface="Trebuchet MS"/>
                          <a:ea typeface="SimSun"/>
                        </a:rPr>
                        <a:t/>
                      </a:r>
                      <a:br>
                        <a:rPr lang="en-US" sz="1000">
                          <a:latin typeface="Trebuchet MS"/>
                          <a:ea typeface="SimSun"/>
                        </a:rPr>
                      </a:br>
                      <a:r>
                        <a:rPr lang="en-US" sz="1000" u="sng">
                          <a:solidFill>
                            <a:srgbClr val="0000FF"/>
                          </a:solidFill>
                          <a:latin typeface="Trebuchet MS"/>
                          <a:ea typeface="SimSun"/>
                          <a:hlinkClick r:id="rId19"/>
                        </a:rPr>
                        <a:t>tsibley@csbsju.edu</a:t>
                      </a:r>
                      <a:r>
                        <a:rPr lang="en-US" sz="1000">
                          <a:latin typeface="Trebuchet MS"/>
                          <a:ea typeface="SimSun"/>
                        </a:rPr>
                        <a:t>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pPr>
                      <a:r>
                        <a:rPr lang="en-US" sz="1000">
                          <a:latin typeface="Trebuchet MS"/>
                          <a:ea typeface="SimSun"/>
                          <a:cs typeface="Arial"/>
                        </a:rPr>
                        <a:t>Constructing Homogeneous Spaces</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2905">
                <a:tc>
                  <a:txBody>
                    <a:bodyPr/>
                    <a:lstStyle/>
                    <a:p>
                      <a:pPr marL="0" marR="0">
                        <a:spcBef>
                          <a:spcPts val="600"/>
                        </a:spcBef>
                        <a:spcAft>
                          <a:spcPts val="0"/>
                        </a:spcAft>
                      </a:pPr>
                      <a:r>
                        <a:rPr lang="en-US" sz="1000">
                          <a:solidFill>
                            <a:srgbClr val="FF0000"/>
                          </a:solidFill>
                          <a:latin typeface="Trebuchet MS"/>
                          <a:ea typeface="SimSun"/>
                        </a:rPr>
                        <a:t>Algebra</a:t>
                      </a:r>
                      <a:endParaRPr lang="en-US" sz="1000">
                        <a:latin typeface="Times New Roman"/>
                        <a:ea typeface="SimSun"/>
                      </a:endParaRPr>
                    </a:p>
                    <a:p>
                      <a:pPr marL="0" marR="0">
                        <a:spcBef>
                          <a:spcPts val="600"/>
                        </a:spcBef>
                        <a:spcAft>
                          <a:spcPts val="0"/>
                        </a:spcAft>
                      </a:pPr>
                      <a:r>
                        <a:rPr lang="en-US" sz="1000">
                          <a:solidFill>
                            <a:srgbClr val="FF0000"/>
                          </a:solidFill>
                          <a:latin typeface="Trebuchet MS"/>
                          <a:ea typeface="SimSun"/>
                        </a:rPr>
                        <a:t>Application of Group Theory</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a:solidFill>
                            <a:srgbClr val="FF0000"/>
                          </a:solidFill>
                          <a:latin typeface="Trebuchet MS"/>
                          <a:ea typeface="SimSun"/>
                        </a:rPr>
                        <a:t>Zhou Jiazu (Pure Mathematics &amp;  Applied Mathematics)</a:t>
                      </a:r>
                      <a:br>
                        <a:rPr lang="en-US" sz="1000">
                          <a:solidFill>
                            <a:srgbClr val="FF0000"/>
                          </a:solidFill>
                          <a:latin typeface="Trebuchet MS"/>
                          <a:ea typeface="SimSun"/>
                        </a:rPr>
                      </a:br>
                      <a:r>
                        <a:rPr lang="en-US" sz="1000">
                          <a:solidFill>
                            <a:srgbClr val="FF0000"/>
                          </a:solidFill>
                          <a:latin typeface="Trebuchet MS"/>
                          <a:ea typeface="SimSun"/>
                        </a:rPr>
                        <a:t>email: </a:t>
                      </a:r>
                      <a:r>
                        <a:rPr lang="en-US" sz="1000" u="sng">
                          <a:solidFill>
                            <a:srgbClr val="0000FF"/>
                          </a:solidFill>
                          <a:latin typeface="Arial"/>
                          <a:ea typeface="SimSun"/>
                          <a:hlinkClick r:id="rId20"/>
                        </a:rPr>
                        <a:t>zhoujz@swu.edu.cn</a:t>
                      </a:r>
                      <a:r>
                        <a:rPr lang="en-US" sz="1000">
                          <a:latin typeface="Arial"/>
                          <a:ea typeface="SimSun"/>
                        </a:rPr>
                        <a:t> </a:t>
                      </a:r>
                      <a:endParaRPr lang="en-US" sz="1000">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000" dirty="0">
                          <a:solidFill>
                            <a:srgbClr val="FF0000"/>
                          </a:solidFill>
                          <a:latin typeface="Trebuchet MS"/>
                          <a:ea typeface="SimSun"/>
                        </a:rPr>
                        <a:t>Structure of a finite group under restrictions on the number of largest </a:t>
                      </a:r>
                      <a:r>
                        <a:rPr lang="en-US" sz="1000" dirty="0" smtClean="0">
                          <a:solidFill>
                            <a:srgbClr val="FF0000"/>
                          </a:solidFill>
                          <a:latin typeface="Trebuchet MS"/>
                          <a:ea typeface="SimSun"/>
                        </a:rPr>
                        <a:t>elements </a:t>
                      </a:r>
                      <a:r>
                        <a:rPr lang="en-US" sz="1000" dirty="0">
                          <a:solidFill>
                            <a:srgbClr val="FF0000"/>
                          </a:solidFill>
                          <a:latin typeface="Trebuchet MS"/>
                          <a:ea typeface="SimSun"/>
                        </a:rPr>
                        <a:t>or the set of maximal </a:t>
                      </a:r>
                      <a:r>
                        <a:rPr lang="en-US" sz="1000" dirty="0" err="1">
                          <a:solidFill>
                            <a:srgbClr val="FF0000"/>
                          </a:solidFill>
                          <a:latin typeface="Trebuchet MS"/>
                          <a:ea typeface="SimSun"/>
                        </a:rPr>
                        <a:t>abelian</a:t>
                      </a:r>
                      <a:r>
                        <a:rPr lang="en-US" sz="1000" dirty="0">
                          <a:solidFill>
                            <a:srgbClr val="FF0000"/>
                          </a:solidFill>
                          <a:latin typeface="Trebuchet MS"/>
                          <a:ea typeface="SimSun"/>
                        </a:rPr>
                        <a:t> </a:t>
                      </a:r>
                      <a:r>
                        <a:rPr lang="en-US" sz="1000" dirty="0" smtClean="0">
                          <a:solidFill>
                            <a:srgbClr val="FF0000"/>
                          </a:solidFill>
                          <a:latin typeface="Trebuchet MS"/>
                          <a:ea typeface="SimSun"/>
                        </a:rPr>
                        <a:t>subgroups (</a:t>
                      </a:r>
                      <a:r>
                        <a:rPr lang="en-US" sz="1100" b="1" dirty="0" smtClean="0">
                          <a:solidFill>
                            <a:schemeClr val="tx1"/>
                          </a:solidFill>
                          <a:latin typeface="Trebuchet MS"/>
                          <a:ea typeface="SimSun"/>
                        </a:rPr>
                        <a:t>This project</a:t>
                      </a:r>
                      <a:r>
                        <a:rPr lang="en-US" sz="1100" b="1" baseline="0" dirty="0" smtClean="0">
                          <a:solidFill>
                            <a:schemeClr val="tx1"/>
                          </a:solidFill>
                          <a:latin typeface="Trebuchet MS"/>
                          <a:ea typeface="SimSun"/>
                        </a:rPr>
                        <a:t> was changed)</a:t>
                      </a:r>
                      <a:endParaRPr lang="en-US" sz="1100" b="1" dirty="0">
                        <a:solidFill>
                          <a:schemeClr val="tx1"/>
                        </a:solidFill>
                        <a:latin typeface="Times New Roman"/>
                        <a:ea typeface="SimSun"/>
                      </a:endParaRPr>
                    </a:p>
                  </a:txBody>
                  <a:tcPr marL="50375" marR="503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2546252" y="239151"/>
            <a:ext cx="4065563" cy="369332"/>
          </a:xfrm>
          <a:prstGeom prst="rect">
            <a:avLst/>
          </a:prstGeom>
          <a:noFill/>
        </p:spPr>
        <p:txBody>
          <a:bodyPr wrap="square" rtlCol="0">
            <a:spAutoFit/>
          </a:bodyPr>
          <a:lstStyle/>
          <a:p>
            <a:r>
              <a:rPr lang="en-US" dirty="0" smtClean="0"/>
              <a:t>Initial Project Pairs , Summer 07</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1143000" y="990600"/>
            <a:ext cx="6248400" cy="1892826"/>
          </a:xfrm>
          <a:prstGeom prst="rect">
            <a:avLst/>
          </a:prstGeom>
          <a:noFill/>
          <a:ln w="9525">
            <a:noFill/>
            <a:miter lim="800000"/>
            <a:headEnd/>
            <a:tailEnd/>
          </a:ln>
          <a:effectLst/>
        </p:spPr>
        <p:txBody>
          <a:bodyPr>
            <a:spAutoFit/>
          </a:bodyPr>
          <a:lstStyle/>
          <a:p>
            <a:pPr>
              <a:spcBef>
                <a:spcPct val="50000"/>
              </a:spcBef>
            </a:pPr>
            <a:r>
              <a:rPr lang="en-US" dirty="0" smtClean="0"/>
              <a:t/>
            </a:r>
            <a:br>
              <a:rPr lang="en-US" dirty="0" smtClean="0"/>
            </a:br>
            <a:r>
              <a:rPr lang="en-US" dirty="0" smtClean="0"/>
              <a:t>8 students:</a:t>
            </a:r>
            <a:endParaRPr lang="en-US" dirty="0"/>
          </a:p>
          <a:p>
            <a:pPr>
              <a:spcBef>
                <a:spcPct val="50000"/>
              </a:spcBef>
              <a:buFontTx/>
              <a:buChar char="•"/>
            </a:pPr>
            <a:r>
              <a:rPr lang="en-US" dirty="0" smtClean="0"/>
              <a:t> 4 biochemistry/chemistry</a:t>
            </a:r>
          </a:p>
          <a:p>
            <a:pPr>
              <a:spcBef>
                <a:spcPct val="50000"/>
              </a:spcBef>
              <a:buFontTx/>
              <a:buChar char="•"/>
            </a:pPr>
            <a:r>
              <a:rPr lang="en-US" dirty="0" smtClean="0"/>
              <a:t>2 biology</a:t>
            </a:r>
            <a:endParaRPr lang="en-US" dirty="0"/>
          </a:p>
          <a:p>
            <a:pPr>
              <a:spcBef>
                <a:spcPct val="50000"/>
              </a:spcBef>
              <a:buFontTx/>
              <a:buChar char="•"/>
            </a:pPr>
            <a:r>
              <a:rPr lang="en-US" dirty="0" smtClean="0"/>
              <a:t>2 physics</a:t>
            </a:r>
            <a:endParaRPr lang="en-US" dirty="0"/>
          </a:p>
        </p:txBody>
      </p:sp>
      <p:sp>
        <p:nvSpPr>
          <p:cNvPr id="3" name="Text Box 5"/>
          <p:cNvSpPr txBox="1">
            <a:spLocks noChangeArrowheads="1"/>
          </p:cNvSpPr>
          <p:nvPr/>
        </p:nvSpPr>
        <p:spPr bwMode="auto">
          <a:xfrm>
            <a:off x="1122528" y="888241"/>
            <a:ext cx="1839036" cy="366713"/>
          </a:xfrm>
          <a:prstGeom prst="rect">
            <a:avLst/>
          </a:prstGeom>
          <a:noFill/>
          <a:ln w="9525">
            <a:noFill/>
            <a:miter lim="800000"/>
            <a:headEnd/>
            <a:tailEnd/>
          </a:ln>
          <a:effectLst/>
        </p:spPr>
        <p:txBody>
          <a:bodyPr wrap="square">
            <a:spAutoFit/>
          </a:bodyPr>
          <a:lstStyle/>
          <a:p>
            <a:pPr>
              <a:spcBef>
                <a:spcPct val="50000"/>
              </a:spcBef>
            </a:pPr>
            <a:r>
              <a:rPr lang="en-US" b="1" dirty="0"/>
              <a:t>Summer 2006</a:t>
            </a:r>
          </a:p>
        </p:txBody>
      </p:sp>
      <p:sp>
        <p:nvSpPr>
          <p:cNvPr id="6" name="Text Box 4"/>
          <p:cNvSpPr txBox="1">
            <a:spLocks noChangeArrowheads="1"/>
          </p:cNvSpPr>
          <p:nvPr/>
        </p:nvSpPr>
        <p:spPr bwMode="auto">
          <a:xfrm>
            <a:off x="4570863" y="1281681"/>
            <a:ext cx="3713328" cy="2446824"/>
          </a:xfrm>
          <a:prstGeom prst="rect">
            <a:avLst/>
          </a:prstGeom>
          <a:noFill/>
          <a:ln w="9525">
            <a:noFill/>
            <a:miter lim="800000"/>
            <a:headEnd/>
            <a:tailEnd/>
          </a:ln>
          <a:effectLst/>
        </p:spPr>
        <p:txBody>
          <a:bodyPr wrap="square">
            <a:spAutoFit/>
          </a:bodyPr>
          <a:lstStyle/>
          <a:p>
            <a:pPr>
              <a:spcBef>
                <a:spcPct val="50000"/>
              </a:spcBef>
            </a:pPr>
            <a:r>
              <a:rPr lang="en-US" dirty="0" smtClean="0"/>
              <a:t>9 students:</a:t>
            </a:r>
            <a:endParaRPr lang="en-US" dirty="0"/>
          </a:p>
          <a:p>
            <a:pPr>
              <a:spcBef>
                <a:spcPct val="50000"/>
              </a:spcBef>
              <a:buFontTx/>
              <a:buChar char="•"/>
            </a:pPr>
            <a:r>
              <a:rPr lang="en-US" dirty="0"/>
              <a:t> </a:t>
            </a:r>
            <a:r>
              <a:rPr lang="en-US" dirty="0" smtClean="0"/>
              <a:t>4 biochemistry/chemistry</a:t>
            </a:r>
            <a:endParaRPr lang="en-US" dirty="0"/>
          </a:p>
          <a:p>
            <a:pPr>
              <a:spcBef>
                <a:spcPct val="50000"/>
              </a:spcBef>
              <a:buFontTx/>
              <a:buChar char="•"/>
            </a:pPr>
            <a:r>
              <a:rPr lang="en-US" dirty="0"/>
              <a:t> </a:t>
            </a:r>
            <a:r>
              <a:rPr lang="en-US" dirty="0" smtClean="0"/>
              <a:t>2 biology</a:t>
            </a:r>
            <a:endParaRPr lang="en-US" dirty="0"/>
          </a:p>
          <a:p>
            <a:pPr>
              <a:spcBef>
                <a:spcPct val="50000"/>
              </a:spcBef>
              <a:buFontTx/>
              <a:buChar char="•"/>
            </a:pPr>
            <a:r>
              <a:rPr lang="en-US" dirty="0" smtClean="0"/>
              <a:t> 1 physics</a:t>
            </a:r>
          </a:p>
          <a:p>
            <a:pPr>
              <a:spcBef>
                <a:spcPct val="50000"/>
              </a:spcBef>
              <a:buFontTx/>
              <a:buChar char="•"/>
            </a:pPr>
            <a:r>
              <a:rPr lang="en-US" dirty="0" smtClean="0"/>
              <a:t> 1 mathematics</a:t>
            </a:r>
          </a:p>
          <a:p>
            <a:pPr>
              <a:spcBef>
                <a:spcPct val="50000"/>
              </a:spcBef>
              <a:buFontTx/>
              <a:buChar char="•"/>
            </a:pPr>
            <a:r>
              <a:rPr lang="en-US" dirty="0" smtClean="0"/>
              <a:t> 1 psychology</a:t>
            </a:r>
            <a:endParaRPr lang="en-US" dirty="0"/>
          </a:p>
        </p:txBody>
      </p:sp>
      <p:sp>
        <p:nvSpPr>
          <p:cNvPr id="7" name="Text Box 5"/>
          <p:cNvSpPr txBox="1">
            <a:spLocks noChangeArrowheads="1"/>
          </p:cNvSpPr>
          <p:nvPr/>
        </p:nvSpPr>
        <p:spPr bwMode="auto">
          <a:xfrm>
            <a:off x="4550391" y="879072"/>
            <a:ext cx="1727579" cy="366713"/>
          </a:xfrm>
          <a:prstGeom prst="rect">
            <a:avLst/>
          </a:prstGeom>
          <a:noFill/>
          <a:ln w="9525">
            <a:noFill/>
            <a:miter lim="800000"/>
            <a:headEnd/>
            <a:tailEnd/>
          </a:ln>
          <a:effectLst/>
        </p:spPr>
        <p:txBody>
          <a:bodyPr wrap="square">
            <a:spAutoFit/>
          </a:bodyPr>
          <a:lstStyle/>
          <a:p>
            <a:pPr>
              <a:spcBef>
                <a:spcPct val="50000"/>
              </a:spcBef>
            </a:pPr>
            <a:r>
              <a:rPr lang="en-US" b="1" dirty="0"/>
              <a:t>Summer </a:t>
            </a:r>
            <a:r>
              <a:rPr lang="en-US" b="1" dirty="0" smtClean="0"/>
              <a:t>2007</a:t>
            </a:r>
            <a:endParaRPr lang="en-US" b="1" dirty="0"/>
          </a:p>
        </p:txBody>
      </p:sp>
      <p:sp>
        <p:nvSpPr>
          <p:cNvPr id="9" name="Text Box 7"/>
          <p:cNvSpPr txBox="1">
            <a:spLocks noChangeArrowheads="1"/>
          </p:cNvSpPr>
          <p:nvPr/>
        </p:nvSpPr>
        <p:spPr bwMode="auto">
          <a:xfrm>
            <a:off x="2271216" y="4031704"/>
            <a:ext cx="4953000" cy="2566988"/>
          </a:xfrm>
          <a:prstGeom prst="rect">
            <a:avLst/>
          </a:prstGeom>
          <a:noFill/>
          <a:ln w="9525">
            <a:noFill/>
            <a:miter lim="800000"/>
            <a:headEnd/>
            <a:tailEnd/>
          </a:ln>
          <a:effectLst/>
        </p:spPr>
        <p:txBody>
          <a:bodyPr>
            <a:spAutoFit/>
          </a:bodyPr>
          <a:lstStyle/>
          <a:p>
            <a:pPr>
              <a:spcBef>
                <a:spcPct val="50000"/>
              </a:spcBef>
            </a:pPr>
            <a:r>
              <a:rPr lang="en-US" dirty="0"/>
              <a:t>Traveled from CSB/SJU on May 17 to Beijing</a:t>
            </a:r>
          </a:p>
          <a:p>
            <a:pPr>
              <a:spcBef>
                <a:spcPct val="50000"/>
              </a:spcBef>
            </a:pPr>
            <a:r>
              <a:rPr lang="en-US" dirty="0"/>
              <a:t>Toured Beijing for 3 days</a:t>
            </a:r>
          </a:p>
          <a:p>
            <a:pPr>
              <a:spcBef>
                <a:spcPct val="50000"/>
              </a:spcBef>
            </a:pPr>
            <a:r>
              <a:rPr lang="en-US" dirty="0"/>
              <a:t>Traveled to SWU where the partnered with an undergraduate student with the same major and worked in a lab for six weeks..</a:t>
            </a:r>
          </a:p>
          <a:p>
            <a:pPr>
              <a:spcBef>
                <a:spcPct val="50000"/>
              </a:spcBef>
            </a:pPr>
            <a:endParaRPr lang="en-US" dirty="0"/>
          </a:p>
          <a:p>
            <a:pPr>
              <a:spcBef>
                <a:spcPct val="50000"/>
              </a:spcBef>
            </a:pPr>
            <a:r>
              <a:rPr lang="en-US" dirty="0"/>
              <a:t> </a:t>
            </a:r>
          </a:p>
        </p:txBody>
      </p:sp>
      <p:sp>
        <p:nvSpPr>
          <p:cNvPr id="8" name="TextBox 7"/>
          <p:cNvSpPr txBox="1"/>
          <p:nvPr/>
        </p:nvSpPr>
        <p:spPr>
          <a:xfrm>
            <a:off x="1978925" y="395786"/>
            <a:ext cx="5568286" cy="369332"/>
          </a:xfrm>
          <a:prstGeom prst="rect">
            <a:avLst/>
          </a:prstGeom>
          <a:noFill/>
        </p:spPr>
        <p:txBody>
          <a:bodyPr wrap="square" rtlCol="0">
            <a:spAutoFit/>
          </a:bodyPr>
          <a:lstStyle/>
          <a:p>
            <a:r>
              <a:rPr lang="en-US" b="1" dirty="0" smtClean="0"/>
              <a:t>FIRST TWO SUMMER EXCHANGE PROGRAMS</a:t>
            </a:r>
            <a:endParaRPr 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3" name="Picture 3"/>
          <p:cNvPicPr>
            <a:picLocks noChangeAspect="1" noChangeArrowheads="1"/>
          </p:cNvPicPr>
          <p:nvPr/>
        </p:nvPicPr>
        <p:blipFill>
          <a:blip r:embed="rId2"/>
          <a:srcRect/>
          <a:stretch>
            <a:fillRect/>
          </a:stretch>
        </p:blipFill>
        <p:spPr bwMode="auto">
          <a:xfrm>
            <a:off x="579827" y="3766142"/>
            <a:ext cx="8564173" cy="3091858"/>
          </a:xfrm>
          <a:prstGeom prst="rect">
            <a:avLst/>
          </a:prstGeom>
          <a:noFill/>
          <a:ln w="9525">
            <a:noFill/>
            <a:miter lim="800000"/>
            <a:headEnd/>
            <a:tailEnd/>
          </a:ln>
          <a:effectLst/>
        </p:spPr>
      </p:pic>
      <p:sp>
        <p:nvSpPr>
          <p:cNvPr id="4" name="TextBox 3"/>
          <p:cNvSpPr txBox="1"/>
          <p:nvPr/>
        </p:nvSpPr>
        <p:spPr>
          <a:xfrm>
            <a:off x="4831307" y="1310185"/>
            <a:ext cx="1941622" cy="369332"/>
          </a:xfrm>
          <a:prstGeom prst="rect">
            <a:avLst/>
          </a:prstGeom>
          <a:noFill/>
        </p:spPr>
        <p:txBody>
          <a:bodyPr wrap="none" rtlCol="0">
            <a:spAutoFit/>
          </a:bodyPr>
          <a:lstStyle/>
          <a:p>
            <a:r>
              <a:rPr lang="en-US" dirty="0" smtClean="0"/>
              <a:t>September, 2007</a:t>
            </a:r>
            <a:endParaRPr lang="en-US" dirty="0"/>
          </a:p>
        </p:txBody>
      </p:sp>
      <p:pic>
        <p:nvPicPr>
          <p:cNvPr id="52225" name="Picture 1"/>
          <p:cNvPicPr>
            <a:picLocks noChangeAspect="1" noChangeArrowheads="1"/>
          </p:cNvPicPr>
          <p:nvPr/>
        </p:nvPicPr>
        <p:blipFill>
          <a:blip r:embed="rId3"/>
          <a:srcRect/>
          <a:stretch>
            <a:fillRect/>
          </a:stretch>
        </p:blipFill>
        <p:spPr bwMode="auto">
          <a:xfrm>
            <a:off x="0" y="0"/>
            <a:ext cx="4031306" cy="52191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669925" y="569913"/>
            <a:ext cx="184150" cy="366712"/>
          </a:xfrm>
          <a:prstGeom prst="rect">
            <a:avLst/>
          </a:prstGeom>
          <a:noFill/>
          <a:ln w="9525">
            <a:noFill/>
            <a:miter lim="800000"/>
            <a:headEnd/>
            <a:tailEnd/>
          </a:ln>
          <a:effectLst/>
        </p:spPr>
        <p:txBody>
          <a:bodyPr wrap="none">
            <a:spAutoFit/>
          </a:bodyPr>
          <a:lstStyle/>
          <a:p>
            <a:endParaRPr lang="en-US"/>
          </a:p>
        </p:txBody>
      </p:sp>
      <p:graphicFrame>
        <p:nvGraphicFramePr>
          <p:cNvPr id="15428" name="Group 68"/>
          <p:cNvGraphicFramePr>
            <a:graphicFrameLocks noGrp="1"/>
          </p:cNvGraphicFramePr>
          <p:nvPr/>
        </p:nvGraphicFramePr>
        <p:xfrm>
          <a:off x="1143000" y="762000"/>
          <a:ext cx="7848600" cy="5787391"/>
        </p:xfrm>
        <a:graphic>
          <a:graphicData uri="http://schemas.openxmlformats.org/drawingml/2006/table">
            <a:tbl>
              <a:tblPr/>
              <a:tblGrid>
                <a:gridCol w="2438400"/>
                <a:gridCol w="5410200"/>
              </a:tblGrid>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rPr>
                        <a:t>Students work on projects that are …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itchFamily="34" charset="0"/>
                        </a:rPr>
                        <a:t>Comments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9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rPr>
                        <a:t>1.  completely unrelated and in different disciplines/subdisciplines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rPr>
                        <a:t>This is not ideal.  A student interested in and doing field biology at one site might not have the skills or interest in doing molecular genetics at the other site.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61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rPr>
                        <a:t>2.  completely unrelated but in the same general field of interest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rPr>
                        <a:t>This represents the nature of many of the projects in Summer 2006.  These kinds of projects work well with the realization the students will not make as much progress on each six week projects as they would on a ten week project at one site.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0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rPr>
                        <a:t>3.  in different fields but related in an interdisciplinary project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rPr>
                        <a:t>An interdisciplinary project with a math student working on a biological problem, for instance, would work well.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1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rPr>
                        <a:t>4. related and in the same field of interest (as defined by topic or experimental techniques).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rPr>
                        <a:t>This would be more ideal than separate unrelated projects and could lead to longer-term collaboration between faculty pairs.  Hence projects involving expression of a mammalian protein in yeast at one site and in bacteria at the other could lead to collaborations between faculty pairs.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65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rPr>
                        <a:t>5.  the same or different parts of the same research project at both sites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rPr>
                        <a:t>This would be difficult to develop in the short run, given distance, language barriers, and lack of an established relationship between faculty pairs.  It doesn’t happen often even between members of the same department or between different departments.  If such a real collaboration between faculty pairs could develop, it would be ideal and have maximal benefits for faculty and students.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418" name="AutoShape 58"/>
          <p:cNvSpPr>
            <a:spLocks noChangeArrowheads="1"/>
          </p:cNvSpPr>
          <p:nvPr/>
        </p:nvSpPr>
        <p:spPr bwMode="auto">
          <a:xfrm>
            <a:off x="457200" y="990600"/>
            <a:ext cx="228600" cy="5410200"/>
          </a:xfrm>
          <a:prstGeom prst="downArrow">
            <a:avLst>
              <a:gd name="adj1" fmla="val 50000"/>
              <a:gd name="adj2" fmla="val 591667"/>
            </a:avLst>
          </a:prstGeom>
          <a:gradFill rotWithShape="1">
            <a:gsLst>
              <a:gs pos="0">
                <a:srgbClr val="FF0000"/>
              </a:gs>
              <a:gs pos="100000">
                <a:srgbClr val="00CC00"/>
              </a:gs>
            </a:gsLst>
            <a:lin ang="5400000" scaled="1"/>
          </a:gradFill>
          <a:ln w="9525">
            <a:solidFill>
              <a:schemeClr val="tx1"/>
            </a:solidFill>
            <a:miter lim="800000"/>
            <a:headEnd/>
            <a:tailEnd/>
          </a:ln>
          <a:effectLst/>
        </p:spPr>
        <p:txBody>
          <a:bodyPr vert="eaVert" wrap="none" anchor="ctr"/>
          <a:lstStyle/>
          <a:p>
            <a:endParaRPr lang="en-US"/>
          </a:p>
        </p:txBody>
      </p:sp>
      <p:sp>
        <p:nvSpPr>
          <p:cNvPr id="15419" name="Text Box 59"/>
          <p:cNvSpPr txBox="1">
            <a:spLocks noChangeArrowheads="1"/>
          </p:cNvSpPr>
          <p:nvPr/>
        </p:nvSpPr>
        <p:spPr bwMode="auto">
          <a:xfrm>
            <a:off x="0" y="533400"/>
            <a:ext cx="1136650" cy="366713"/>
          </a:xfrm>
          <a:prstGeom prst="rect">
            <a:avLst/>
          </a:prstGeom>
          <a:noFill/>
          <a:ln w="9525">
            <a:noFill/>
            <a:miter lim="800000"/>
            <a:headEnd/>
            <a:tailEnd/>
          </a:ln>
          <a:effectLst/>
        </p:spPr>
        <p:txBody>
          <a:bodyPr wrap="none">
            <a:spAutoFit/>
          </a:bodyPr>
          <a:lstStyle/>
          <a:p>
            <a:r>
              <a:rPr lang="en-US"/>
              <a:t>unrelated</a:t>
            </a:r>
          </a:p>
        </p:txBody>
      </p:sp>
      <p:sp>
        <p:nvSpPr>
          <p:cNvPr id="15420" name="Text Box 60"/>
          <p:cNvSpPr txBox="1">
            <a:spLocks noChangeArrowheads="1"/>
          </p:cNvSpPr>
          <p:nvPr/>
        </p:nvSpPr>
        <p:spPr bwMode="auto">
          <a:xfrm>
            <a:off x="136525" y="6361113"/>
            <a:ext cx="882650" cy="366712"/>
          </a:xfrm>
          <a:prstGeom prst="rect">
            <a:avLst/>
          </a:prstGeom>
          <a:noFill/>
          <a:ln w="9525">
            <a:noFill/>
            <a:miter lim="800000"/>
            <a:headEnd/>
            <a:tailEnd/>
          </a:ln>
          <a:effectLst/>
        </p:spPr>
        <p:txBody>
          <a:bodyPr wrap="none">
            <a:spAutoFit/>
          </a:bodyPr>
          <a:lstStyle/>
          <a:p>
            <a:r>
              <a:rPr lang="en-US"/>
              <a:t>related</a:t>
            </a:r>
          </a:p>
        </p:txBody>
      </p:sp>
      <p:sp>
        <p:nvSpPr>
          <p:cNvPr id="15429" name="Text Box 69"/>
          <p:cNvSpPr txBox="1">
            <a:spLocks noChangeArrowheads="1"/>
          </p:cNvSpPr>
          <p:nvPr/>
        </p:nvSpPr>
        <p:spPr bwMode="auto">
          <a:xfrm>
            <a:off x="2063261" y="242668"/>
            <a:ext cx="4378122" cy="369332"/>
          </a:xfrm>
          <a:prstGeom prst="rect">
            <a:avLst/>
          </a:prstGeom>
          <a:noFill/>
          <a:ln w="9525">
            <a:noFill/>
            <a:miter lim="800000"/>
            <a:headEnd/>
            <a:tailEnd/>
          </a:ln>
          <a:effectLst/>
        </p:spPr>
        <p:txBody>
          <a:bodyPr wrap="none">
            <a:spAutoFit/>
          </a:bodyPr>
          <a:lstStyle/>
          <a:p>
            <a:r>
              <a:rPr lang="en-US" dirty="0" smtClean="0"/>
              <a:t>Selection of Projects and Professor Pairs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09684" y="736979"/>
            <a:ext cx="7724632" cy="6555641"/>
          </a:xfrm>
          <a:prstGeom prst="rect">
            <a:avLst/>
          </a:prstGeom>
          <a:noFill/>
        </p:spPr>
        <p:txBody>
          <a:bodyPr wrap="square" rtlCol="0">
            <a:spAutoFit/>
          </a:bodyPr>
          <a:lstStyle/>
          <a:p>
            <a:r>
              <a:rPr lang="en-US" b="1" dirty="0" smtClean="0"/>
              <a:t>Biology Department (</a:t>
            </a:r>
            <a:r>
              <a:rPr lang="en-US" dirty="0" smtClean="0">
                <a:solidFill>
                  <a:srgbClr val="FF0000"/>
                </a:solidFill>
              </a:rPr>
              <a:t>past participants in red</a:t>
            </a:r>
            <a:r>
              <a:rPr lang="en-US" b="1" dirty="0" smtClean="0"/>
              <a:t>)</a:t>
            </a:r>
          </a:p>
          <a:p>
            <a:endParaRPr lang="en-US" dirty="0" smtClean="0">
              <a:hlinkClick r:id="rId2"/>
            </a:endParaRPr>
          </a:p>
          <a:p>
            <a:r>
              <a:rPr lang="en-US" b="1" dirty="0" smtClean="0"/>
              <a:t>Field Biology/Ecology/Classical Genetics</a:t>
            </a:r>
            <a:r>
              <a:rPr lang="en-US" dirty="0" smtClean="0"/>
              <a:t>: </a:t>
            </a:r>
            <a:endParaRPr lang="en-US" dirty="0" smtClean="0">
              <a:hlinkClick r:id="rId2"/>
            </a:endParaRPr>
          </a:p>
          <a:p>
            <a:r>
              <a:rPr lang="en-US" sz="1400" dirty="0" smtClean="0">
                <a:hlinkClick r:id="rId2"/>
              </a:rPr>
              <a:t>Dr. Gordon Brown</a:t>
            </a:r>
            <a:r>
              <a:rPr lang="en-US" sz="1400" dirty="0" smtClean="0"/>
              <a:t>: Terrestrial plant ecology, ecology and evolution of interactions between plants and herbivores, </a:t>
            </a:r>
            <a:r>
              <a:rPr lang="en-US" sz="1400" dirty="0" smtClean="0">
                <a:hlinkClick r:id="rId3" action="ppaction://hlinkfile"/>
              </a:rPr>
              <a:t>Web site</a:t>
            </a:r>
            <a:r>
              <a:rPr lang="en-US" sz="1400" dirty="0" smtClean="0"/>
              <a:t> </a:t>
            </a:r>
          </a:p>
          <a:p>
            <a:r>
              <a:rPr lang="en-US" sz="1400" dirty="0" smtClean="0">
                <a:solidFill>
                  <a:srgbClr val="FF0000"/>
                </a:solidFill>
                <a:hlinkClick r:id="rId4"/>
              </a:rPr>
              <a:t>* Dr. Philip Chu:</a:t>
            </a:r>
            <a:r>
              <a:rPr lang="en-US" sz="1400" dirty="0" smtClean="0">
                <a:solidFill>
                  <a:srgbClr val="FF0000"/>
                </a:solidFill>
              </a:rPr>
              <a:t> ornithology, </a:t>
            </a:r>
            <a:r>
              <a:rPr lang="en-US" sz="1400" dirty="0" err="1" smtClean="0">
                <a:solidFill>
                  <a:srgbClr val="FF0000"/>
                </a:solidFill>
              </a:rPr>
              <a:t>systematics</a:t>
            </a:r>
            <a:r>
              <a:rPr lang="en-US" sz="1400" dirty="0" smtClean="0">
                <a:solidFill>
                  <a:srgbClr val="FF0000"/>
                </a:solidFill>
              </a:rPr>
              <a:t>, </a:t>
            </a:r>
            <a:r>
              <a:rPr lang="en-US" sz="1400" dirty="0" smtClean="0">
                <a:solidFill>
                  <a:srgbClr val="FF0000"/>
                </a:solidFill>
                <a:hlinkClick r:id="rId5" action="ppaction://hlinkfile"/>
              </a:rPr>
              <a:t>Web site</a:t>
            </a:r>
            <a:r>
              <a:rPr lang="en-US" sz="1400" dirty="0" smtClean="0">
                <a:solidFill>
                  <a:srgbClr val="FF0000"/>
                </a:solidFill>
              </a:rPr>
              <a:t> </a:t>
            </a:r>
          </a:p>
          <a:p>
            <a:r>
              <a:rPr lang="en-US" sz="1400" dirty="0" smtClean="0">
                <a:hlinkClick r:id="rId6"/>
              </a:rPr>
              <a:t>Dr. Larry Davis:</a:t>
            </a:r>
            <a:r>
              <a:rPr lang="en-US" sz="1400" dirty="0" smtClean="0"/>
              <a:t> geology, </a:t>
            </a:r>
            <a:r>
              <a:rPr lang="en-US" sz="1400" dirty="0" err="1" smtClean="0"/>
              <a:t>paleontology,</a:t>
            </a:r>
            <a:r>
              <a:rPr lang="en-US" sz="1400" dirty="0" err="1" smtClean="0">
                <a:hlinkClick r:id="rId7" action="ppaction://hlinkfile"/>
              </a:rPr>
              <a:t>Web</a:t>
            </a:r>
            <a:r>
              <a:rPr lang="en-US" sz="1400" dirty="0" smtClean="0">
                <a:hlinkClick r:id="rId7" action="ppaction://hlinkfile"/>
              </a:rPr>
              <a:t> site</a:t>
            </a:r>
            <a:r>
              <a:rPr lang="en-US" sz="1400" dirty="0" smtClean="0"/>
              <a:t> </a:t>
            </a:r>
          </a:p>
          <a:p>
            <a:r>
              <a:rPr lang="en-US" sz="1400" b="1" dirty="0" smtClean="0">
                <a:solidFill>
                  <a:srgbClr val="FF0000"/>
                </a:solidFill>
                <a:hlinkClick r:id="rId8"/>
              </a:rPr>
              <a:t>*Dr. William Lamberts:</a:t>
            </a:r>
            <a:r>
              <a:rPr lang="en-US" sz="1400" b="1" dirty="0" smtClean="0">
                <a:solidFill>
                  <a:srgbClr val="FF0000"/>
                </a:solidFill>
              </a:rPr>
              <a:t> aquatic ecology, </a:t>
            </a:r>
            <a:r>
              <a:rPr lang="en-US" sz="1400" b="1" dirty="0" err="1" smtClean="0">
                <a:solidFill>
                  <a:srgbClr val="FF0000"/>
                </a:solidFill>
              </a:rPr>
              <a:t>phycology</a:t>
            </a:r>
            <a:r>
              <a:rPr lang="en-US" sz="1400" b="1" dirty="0" smtClean="0">
                <a:solidFill>
                  <a:srgbClr val="FF0000"/>
                </a:solidFill>
              </a:rPr>
              <a:t>, </a:t>
            </a:r>
            <a:r>
              <a:rPr lang="en-US" sz="1400" b="1" dirty="0" smtClean="0">
                <a:solidFill>
                  <a:srgbClr val="FF0000"/>
                </a:solidFill>
                <a:hlinkClick r:id="rId9" action="ppaction://hlinkfile"/>
              </a:rPr>
              <a:t>Web site</a:t>
            </a:r>
            <a:r>
              <a:rPr lang="en-US" sz="1400" b="1" dirty="0" smtClean="0"/>
              <a:t>  (</a:t>
            </a:r>
            <a:r>
              <a:rPr lang="en-US" sz="1400" b="1" dirty="0" smtClean="0">
                <a:solidFill>
                  <a:srgbClr val="FF3300"/>
                </a:solidFill>
              </a:rPr>
              <a:t>next year’s director)</a:t>
            </a:r>
          </a:p>
          <a:p>
            <a:r>
              <a:rPr lang="en-US" sz="1400" dirty="0" smtClean="0">
                <a:hlinkClick r:id="rId10"/>
              </a:rPr>
              <a:t>Dr. Jeanne Marie Lust OSB:</a:t>
            </a:r>
            <a:r>
              <a:rPr lang="en-US" sz="1400" dirty="0" smtClean="0"/>
              <a:t> amphibian deformities, hematology, </a:t>
            </a:r>
            <a:r>
              <a:rPr lang="en-US" sz="1400" dirty="0" smtClean="0">
                <a:hlinkClick r:id="rId11" action="ppaction://hlinkfile"/>
              </a:rPr>
              <a:t>Web site</a:t>
            </a:r>
            <a:r>
              <a:rPr lang="en-US" sz="1400" dirty="0" smtClean="0"/>
              <a:t> </a:t>
            </a:r>
          </a:p>
          <a:p>
            <a:r>
              <a:rPr lang="en-US" sz="1400" dirty="0" smtClean="0">
                <a:hlinkClick r:id="rId12"/>
              </a:rPr>
              <a:t>Dr. James </a:t>
            </a:r>
            <a:r>
              <a:rPr lang="en-US" sz="1400" dirty="0" err="1" smtClean="0">
                <a:hlinkClick r:id="rId12"/>
              </a:rPr>
              <a:t>Poff</a:t>
            </a:r>
            <a:r>
              <a:rPr lang="en-US" sz="1400" dirty="0" smtClean="0">
                <a:hlinkClick r:id="rId12"/>
              </a:rPr>
              <a:t>:</a:t>
            </a:r>
            <a:r>
              <a:rPr lang="en-US" sz="1400" dirty="0" smtClean="0"/>
              <a:t> entomology, behavioral ecology of social wasps, </a:t>
            </a:r>
            <a:r>
              <a:rPr lang="en-US" sz="1400" dirty="0" smtClean="0">
                <a:hlinkClick r:id="rId13" action="ppaction://hlinkfile"/>
              </a:rPr>
              <a:t>Web site</a:t>
            </a:r>
            <a:r>
              <a:rPr lang="en-US" sz="1400" dirty="0" smtClean="0"/>
              <a:t> </a:t>
            </a:r>
          </a:p>
          <a:p>
            <a:r>
              <a:rPr lang="en-US" sz="1400" dirty="0" smtClean="0">
                <a:hlinkClick r:id="rId14"/>
              </a:rPr>
              <a:t>Dr. Charles </a:t>
            </a:r>
            <a:r>
              <a:rPr lang="en-US" sz="1400" dirty="0" err="1" smtClean="0">
                <a:hlinkClick r:id="rId14"/>
              </a:rPr>
              <a:t>Rodell</a:t>
            </a:r>
            <a:r>
              <a:rPr lang="en-US" sz="1400" dirty="0" smtClean="0">
                <a:hlinkClick r:id="rId14"/>
              </a:rPr>
              <a:t>:</a:t>
            </a:r>
            <a:r>
              <a:rPr lang="en-US" sz="1400" dirty="0" smtClean="0"/>
              <a:t> ecological genetics, evolution of sexual reproduction, </a:t>
            </a:r>
            <a:r>
              <a:rPr lang="en-US" sz="1400" dirty="0" smtClean="0">
                <a:hlinkClick r:id="rId15" action="ppaction://hlinkfile"/>
              </a:rPr>
              <a:t>Web site</a:t>
            </a:r>
            <a:r>
              <a:rPr lang="en-US" sz="1400" dirty="0" smtClean="0"/>
              <a:t> </a:t>
            </a:r>
          </a:p>
          <a:p>
            <a:r>
              <a:rPr lang="en-US" sz="1400" dirty="0" smtClean="0">
                <a:hlinkClick r:id="rId16"/>
              </a:rPr>
              <a:t>Dr. Steven Saupe:</a:t>
            </a:r>
            <a:r>
              <a:rPr lang="en-US" sz="1400" dirty="0" smtClean="0"/>
              <a:t> plant taxonomy, secondary metabolism of plants and fungi, </a:t>
            </a:r>
            <a:r>
              <a:rPr lang="en-US" sz="1400" dirty="0" smtClean="0">
                <a:hlinkClick r:id="rId17" action="ppaction://hlinkfile"/>
              </a:rPr>
              <a:t>Web site</a:t>
            </a:r>
            <a:r>
              <a:rPr lang="en-US" sz="1400" dirty="0" smtClean="0"/>
              <a:t> </a:t>
            </a:r>
          </a:p>
          <a:p>
            <a:r>
              <a:rPr lang="en-US" sz="1400" dirty="0" smtClean="0">
                <a:hlinkClick r:id="rId18"/>
              </a:rPr>
              <a:t>Dr. Shawn Thomas:</a:t>
            </a:r>
            <a:r>
              <a:rPr lang="en-US" sz="1400" dirty="0" smtClean="0"/>
              <a:t>  animal behavior and sociobiology using evolutionary theory to test hypotheses regarding mate choice and sexual selection, </a:t>
            </a:r>
            <a:r>
              <a:rPr lang="en-US" sz="1400" dirty="0" smtClean="0">
                <a:hlinkClick r:id="rId19" action="ppaction://hlinkfile"/>
              </a:rPr>
              <a:t>Web site</a:t>
            </a:r>
            <a:r>
              <a:rPr lang="en-US" sz="1400" dirty="0" smtClean="0"/>
              <a:t> </a:t>
            </a:r>
          </a:p>
          <a:p>
            <a:r>
              <a:rPr lang="en-US" sz="1400" dirty="0" smtClean="0">
                <a:hlinkClick r:id="rId20"/>
              </a:rPr>
              <a:t>Dr. Marcus Webster:</a:t>
            </a:r>
            <a:r>
              <a:rPr lang="en-US" sz="1400" dirty="0" smtClean="0"/>
              <a:t> physiological ecology, </a:t>
            </a:r>
            <a:r>
              <a:rPr lang="en-US" sz="1400" dirty="0" err="1" smtClean="0"/>
              <a:t>energetics</a:t>
            </a:r>
            <a:r>
              <a:rPr lang="en-US" sz="1400" dirty="0" smtClean="0"/>
              <a:t> of birds, </a:t>
            </a:r>
            <a:r>
              <a:rPr lang="en-US" sz="1400" dirty="0" smtClean="0">
                <a:hlinkClick r:id="rId21" action="ppaction://hlinkfile"/>
              </a:rPr>
              <a:t>Web site </a:t>
            </a:r>
            <a:endParaRPr lang="en-US" sz="1400" dirty="0" smtClean="0"/>
          </a:p>
          <a:p>
            <a:endParaRPr lang="en-US" dirty="0" smtClean="0"/>
          </a:p>
          <a:p>
            <a:r>
              <a:rPr lang="en-US" b="1" dirty="0" smtClean="0"/>
              <a:t>Cell/Molecular/Biochemistry </a:t>
            </a:r>
          </a:p>
          <a:p>
            <a:r>
              <a:rPr lang="en-US" sz="1400" dirty="0" smtClean="0">
                <a:solidFill>
                  <a:srgbClr val="FF0000"/>
                </a:solidFill>
                <a:hlinkClick r:id="rId22"/>
              </a:rPr>
              <a:t>*Dr. Barb May:</a:t>
            </a:r>
            <a:r>
              <a:rPr lang="en-US" sz="1400" dirty="0" smtClean="0">
                <a:solidFill>
                  <a:srgbClr val="FF0000"/>
                </a:solidFill>
              </a:rPr>
              <a:t> immunology, microbiology, cell and molecular biology, </a:t>
            </a:r>
            <a:r>
              <a:rPr lang="en-US" sz="1400" dirty="0" smtClean="0">
                <a:solidFill>
                  <a:srgbClr val="FF0000"/>
                </a:solidFill>
                <a:hlinkClick r:id="rId23" action="ppaction://hlinkfile"/>
              </a:rPr>
              <a:t>Web site</a:t>
            </a:r>
            <a:r>
              <a:rPr lang="en-US" sz="1400" dirty="0" smtClean="0">
                <a:solidFill>
                  <a:srgbClr val="FF0000"/>
                </a:solidFill>
              </a:rPr>
              <a:t> </a:t>
            </a:r>
          </a:p>
          <a:p>
            <a:r>
              <a:rPr lang="en-US" sz="1400" dirty="0" smtClean="0">
                <a:hlinkClick r:id="rId24"/>
              </a:rPr>
              <a:t>Dr. Manuel Campos:</a:t>
            </a:r>
            <a:r>
              <a:rPr lang="en-US" sz="1400" dirty="0" smtClean="0"/>
              <a:t> signal transduction in cells and its relation to disease, </a:t>
            </a:r>
            <a:r>
              <a:rPr lang="en-US" sz="1400" dirty="0" smtClean="0">
                <a:hlinkClick r:id="rId25" action="ppaction://hlinkfile"/>
              </a:rPr>
              <a:t>Web site </a:t>
            </a:r>
            <a:r>
              <a:rPr lang="en-US" sz="1400" dirty="0" smtClean="0"/>
              <a:t> </a:t>
            </a:r>
          </a:p>
          <a:p>
            <a:r>
              <a:rPr lang="en-US" sz="1400" dirty="0" smtClean="0">
                <a:hlinkClick r:id="rId26"/>
              </a:rPr>
              <a:t>Dr. Ellen Jensen:</a:t>
            </a:r>
            <a:r>
              <a:rPr lang="en-US" sz="1400" dirty="0" smtClean="0"/>
              <a:t> virology, biology of fungi, immunology, </a:t>
            </a:r>
            <a:r>
              <a:rPr lang="en-US" sz="1400" dirty="0" smtClean="0">
                <a:hlinkClick r:id="rId27" action="ppaction://hlinkfile"/>
              </a:rPr>
              <a:t>Web site</a:t>
            </a:r>
            <a:r>
              <a:rPr lang="en-US" sz="1400" dirty="0" smtClean="0"/>
              <a:t> </a:t>
            </a:r>
          </a:p>
          <a:p>
            <a:r>
              <a:rPr lang="en-US" sz="1400" dirty="0" smtClean="0">
                <a:hlinkClick r:id="rId28"/>
              </a:rPr>
              <a:t>Dr. David Mitchell:</a:t>
            </a:r>
            <a:r>
              <a:rPr lang="en-US" sz="1400" dirty="0" smtClean="0"/>
              <a:t> protein structure, biochemistry, </a:t>
            </a:r>
            <a:r>
              <a:rPr lang="en-US" sz="1400" dirty="0" smtClean="0">
                <a:hlinkClick r:id="rId29" action="ppaction://hlinkfile"/>
              </a:rPr>
              <a:t>Web site</a:t>
            </a:r>
            <a:r>
              <a:rPr lang="en-US" sz="1400" dirty="0" smtClean="0"/>
              <a:t> </a:t>
            </a:r>
          </a:p>
          <a:p>
            <a:r>
              <a:rPr lang="en-US" sz="1400" dirty="0" smtClean="0">
                <a:hlinkClick r:id="rId30"/>
              </a:rPr>
              <a:t>Dr. Michael Reagan:</a:t>
            </a:r>
            <a:r>
              <a:rPr lang="en-US" sz="1400" dirty="0" smtClean="0"/>
              <a:t> molecular biology, DNA repair mechanisms, </a:t>
            </a:r>
            <a:r>
              <a:rPr lang="en-US" sz="1400" dirty="0" smtClean="0">
                <a:hlinkClick r:id="rId31" action="ppaction://hlinkfile"/>
              </a:rPr>
              <a:t>Web site</a:t>
            </a:r>
            <a:r>
              <a:rPr lang="en-US" sz="1400" dirty="0" smtClean="0"/>
              <a:t> </a:t>
            </a:r>
          </a:p>
          <a:p>
            <a:r>
              <a:rPr lang="en-US" sz="1400" dirty="0" smtClean="0">
                <a:hlinkClick r:id="rId32"/>
              </a:rPr>
              <a:t>Dr. Elizabeth Wurdak:</a:t>
            </a:r>
            <a:r>
              <a:rPr lang="en-US" sz="1400" dirty="0" smtClean="0"/>
              <a:t> biology of rotifers, histology, cell biology, </a:t>
            </a:r>
            <a:r>
              <a:rPr lang="en-US" sz="1400" dirty="0" smtClean="0">
                <a:hlinkClick r:id="rId33" action="ppaction://hlinkfile"/>
              </a:rPr>
              <a:t>Web site </a:t>
            </a:r>
            <a:endParaRPr lang="en-US" sz="1400" dirty="0" smtClean="0"/>
          </a:p>
          <a:p>
            <a:endParaRPr lang="en-US" sz="1400" dirty="0" smtClean="0"/>
          </a:p>
          <a:p>
            <a:endParaRPr lang="en-US" sz="1400" dirty="0" smtClean="0"/>
          </a:p>
          <a:p>
            <a:endParaRPr lang="en-US" sz="1400"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09684" y="179249"/>
            <a:ext cx="7724632" cy="6678751"/>
          </a:xfrm>
          <a:prstGeom prst="rect">
            <a:avLst/>
          </a:prstGeom>
          <a:noFill/>
        </p:spPr>
        <p:txBody>
          <a:bodyPr wrap="square" rtlCol="0">
            <a:spAutoFit/>
          </a:bodyPr>
          <a:lstStyle/>
          <a:p>
            <a:r>
              <a:rPr lang="en-US" b="1" dirty="0" smtClean="0"/>
              <a:t>Chemistry Department – Research Active</a:t>
            </a:r>
          </a:p>
          <a:p>
            <a:endParaRPr lang="en-US" sz="1400" dirty="0" smtClean="0">
              <a:hlinkClick r:id="rId2"/>
            </a:endParaRPr>
          </a:p>
          <a:p>
            <a:r>
              <a:rPr lang="en-US" sz="1400" dirty="0" smtClean="0"/>
              <a:t>New Hire Fall 07- </a:t>
            </a:r>
            <a:r>
              <a:rPr lang="en-US" sz="1400" dirty="0" err="1" smtClean="0"/>
              <a:t>Bioanalytical</a:t>
            </a:r>
            <a:r>
              <a:rPr lang="en-US" sz="1400" dirty="0" smtClean="0"/>
              <a:t> Chemistry, </a:t>
            </a:r>
            <a:r>
              <a:rPr lang="en-US" sz="1400" dirty="0" smtClean="0">
                <a:hlinkClick r:id="rId3"/>
              </a:rPr>
              <a:t>Web site</a:t>
            </a:r>
            <a:endParaRPr lang="en-US" sz="1400" dirty="0" smtClean="0"/>
          </a:p>
          <a:p>
            <a:r>
              <a:rPr lang="en-US" sz="1400" dirty="0" smtClean="0"/>
              <a:t/>
            </a:r>
            <a:br>
              <a:rPr lang="en-US" sz="1400" dirty="0" smtClean="0"/>
            </a:br>
            <a:r>
              <a:rPr lang="en-US" sz="1400" dirty="0" smtClean="0">
                <a:hlinkClick r:id="rId4"/>
              </a:rPr>
              <a:t>Graham, Kate</a:t>
            </a:r>
            <a:r>
              <a:rPr lang="en-US" sz="1400" dirty="0" smtClean="0"/>
              <a:t> – Organic chemistry.  isolation and characterization of biologically active compounds, </a:t>
            </a:r>
            <a:r>
              <a:rPr lang="en-US" sz="1400" dirty="0" smtClean="0">
                <a:hlinkClick r:id="rId5" action="ppaction://hlinkfile"/>
              </a:rPr>
              <a:t>Web site</a:t>
            </a:r>
            <a:endParaRPr lang="en-US" sz="1400" dirty="0" smtClean="0"/>
          </a:p>
          <a:p>
            <a:r>
              <a:rPr lang="en-US" sz="1400" dirty="0" smtClean="0"/>
              <a:t/>
            </a:r>
            <a:br>
              <a:rPr lang="en-US" sz="1400" dirty="0" smtClean="0"/>
            </a:br>
            <a:r>
              <a:rPr lang="en-US" sz="1400" dirty="0" smtClean="0">
                <a:solidFill>
                  <a:srgbClr val="FF0000"/>
                </a:solidFill>
                <a:hlinkClick r:id="rId6"/>
              </a:rPr>
              <a:t>Jakubowski, Henry</a:t>
            </a:r>
            <a:r>
              <a:rPr lang="en-US" sz="1400" dirty="0" smtClean="0">
                <a:solidFill>
                  <a:srgbClr val="FF0000"/>
                </a:solidFill>
              </a:rPr>
              <a:t> - </a:t>
            </a:r>
            <a:r>
              <a:rPr lang="en-US" sz="1400" dirty="0" err="1" smtClean="0">
                <a:solidFill>
                  <a:srgbClr val="FF0000"/>
                </a:solidFill>
              </a:rPr>
              <a:t>Biocehmisry</a:t>
            </a:r>
            <a:r>
              <a:rPr lang="en-US" sz="1400" dirty="0" smtClean="0">
                <a:solidFill>
                  <a:srgbClr val="FF0000"/>
                </a:solidFill>
              </a:rPr>
              <a:t>.. Study of low molecular weight protein </a:t>
            </a:r>
            <a:r>
              <a:rPr lang="en-US" sz="1400" dirty="0" err="1" smtClean="0">
                <a:solidFill>
                  <a:srgbClr val="FF0000"/>
                </a:solidFill>
              </a:rPr>
              <a:t>phosphatases</a:t>
            </a:r>
            <a:r>
              <a:rPr lang="en-US" sz="1400" dirty="0" smtClean="0">
                <a:solidFill>
                  <a:srgbClr val="FF0000"/>
                </a:solidFill>
              </a:rPr>
              <a:t> using site specific mutagenesis and fluorescence spectroscopy; applications of fluorescence and molecular dynamics to study biological transitions, </a:t>
            </a:r>
            <a:r>
              <a:rPr lang="en-US" sz="1400" dirty="0" smtClean="0">
                <a:solidFill>
                  <a:srgbClr val="FF0000"/>
                </a:solidFill>
                <a:hlinkClick r:id="rId7"/>
              </a:rPr>
              <a:t>Web site</a:t>
            </a:r>
            <a:endParaRPr lang="en-US" sz="1400" dirty="0" smtClean="0">
              <a:solidFill>
                <a:srgbClr val="FF0000"/>
              </a:solidFill>
            </a:endParaRPr>
          </a:p>
          <a:p>
            <a:r>
              <a:rPr lang="en-US" sz="1400" dirty="0" smtClean="0"/>
              <a:t/>
            </a:r>
            <a:br>
              <a:rPr lang="en-US" sz="1400" dirty="0" smtClean="0"/>
            </a:br>
            <a:r>
              <a:rPr lang="en-US" sz="1400" dirty="0" smtClean="0">
                <a:hlinkClick r:id="rId8"/>
              </a:rPr>
              <a:t>Johnson, Brian</a:t>
            </a:r>
            <a:r>
              <a:rPr lang="en-US" sz="1400" dirty="0" smtClean="0"/>
              <a:t> - Inorganic chemistry. Synthesis of Model Compounds for the </a:t>
            </a:r>
            <a:r>
              <a:rPr lang="en-US" sz="1400" dirty="0" err="1" smtClean="0"/>
              <a:t>Trinuclear</a:t>
            </a:r>
            <a:r>
              <a:rPr lang="en-US" sz="1400" dirty="0" smtClean="0"/>
              <a:t> site in </a:t>
            </a:r>
            <a:r>
              <a:rPr lang="en-US" sz="1400" dirty="0" err="1" smtClean="0"/>
              <a:t>Multicopper</a:t>
            </a:r>
            <a:r>
              <a:rPr lang="en-US" sz="1400" dirty="0" smtClean="0"/>
              <a:t> </a:t>
            </a:r>
            <a:r>
              <a:rPr lang="en-US" sz="1400" dirty="0" err="1" smtClean="0"/>
              <a:t>Oxidases</a:t>
            </a:r>
            <a:r>
              <a:rPr lang="en-US" sz="1400" dirty="0" smtClean="0"/>
              <a:t>, </a:t>
            </a:r>
            <a:r>
              <a:rPr lang="en-US" sz="1400" dirty="0" smtClean="0">
                <a:hlinkClick r:id="rId9"/>
              </a:rPr>
              <a:t>Web site</a:t>
            </a:r>
            <a:endParaRPr lang="en-US" sz="1400" dirty="0" smtClean="0"/>
          </a:p>
          <a:p>
            <a:r>
              <a:rPr lang="en-US" sz="1400" dirty="0" smtClean="0"/>
              <a:t/>
            </a:r>
            <a:br>
              <a:rPr lang="en-US" sz="1400" dirty="0" smtClean="0"/>
            </a:br>
            <a:r>
              <a:rPr lang="en-US" sz="1400" dirty="0" smtClean="0">
                <a:solidFill>
                  <a:srgbClr val="FF0000"/>
                </a:solidFill>
                <a:hlinkClick r:id="rId10"/>
              </a:rPr>
              <a:t>Jones, T. Nicholas</a:t>
            </a:r>
            <a:r>
              <a:rPr lang="en-US" sz="1400" dirty="0" smtClean="0">
                <a:solidFill>
                  <a:srgbClr val="FF0000"/>
                </a:solidFill>
              </a:rPr>
              <a:t> - Organic chemistry.  Synthesis of small molecules; synthetic methodology development; design and preparation of copper enzyme model </a:t>
            </a:r>
            <a:r>
              <a:rPr lang="en-US" sz="1400" dirty="0" err="1" smtClean="0">
                <a:solidFill>
                  <a:srgbClr val="FF0000"/>
                </a:solidFill>
              </a:rPr>
              <a:t>systems;,</a:t>
            </a:r>
            <a:r>
              <a:rPr lang="en-US" sz="1400" dirty="0" err="1" smtClean="0">
                <a:solidFill>
                  <a:srgbClr val="FF0000"/>
                </a:solidFill>
                <a:hlinkClick r:id="rId11"/>
              </a:rPr>
              <a:t>Web</a:t>
            </a:r>
            <a:r>
              <a:rPr lang="en-US" sz="1400" dirty="0" smtClean="0">
                <a:solidFill>
                  <a:srgbClr val="FF0000"/>
                </a:solidFill>
                <a:hlinkClick r:id="rId11"/>
              </a:rPr>
              <a:t> site</a:t>
            </a:r>
            <a:endParaRPr lang="en-US" sz="1400" dirty="0" smtClean="0">
              <a:solidFill>
                <a:srgbClr val="FF0000"/>
              </a:solidFill>
            </a:endParaRPr>
          </a:p>
          <a:p>
            <a:r>
              <a:rPr lang="en-US" sz="1400" dirty="0" smtClean="0"/>
              <a:t/>
            </a:r>
            <a:br>
              <a:rPr lang="en-US" sz="1400" dirty="0" smtClean="0"/>
            </a:br>
            <a:r>
              <a:rPr lang="en-US" sz="1400" dirty="0" smtClean="0">
                <a:solidFill>
                  <a:srgbClr val="FF0000"/>
                </a:solidFill>
                <a:hlinkClick r:id="rId12"/>
              </a:rPr>
              <a:t>McIntee, Ed</a:t>
            </a:r>
            <a:r>
              <a:rPr lang="en-US" sz="1400" dirty="0" smtClean="0">
                <a:solidFill>
                  <a:srgbClr val="FF0000"/>
                </a:solidFill>
              </a:rPr>
              <a:t> – Organic chemistry., </a:t>
            </a:r>
            <a:r>
              <a:rPr lang="en-US" sz="1400" b="1" dirty="0" smtClean="0"/>
              <a:t>Antibacterial pro-drug synthesis, synthesis of low molecular weight protein tyrosine phosphates inhibitors. </a:t>
            </a:r>
            <a:r>
              <a:rPr lang="en-US" sz="1400" dirty="0" smtClean="0">
                <a:solidFill>
                  <a:srgbClr val="FF0000"/>
                </a:solidFill>
                <a:hlinkClick r:id="rId13"/>
              </a:rPr>
              <a:t>Web site</a:t>
            </a:r>
            <a:endParaRPr lang="en-US" sz="1400" dirty="0" smtClean="0">
              <a:solidFill>
                <a:srgbClr val="FF0000"/>
              </a:solidFill>
            </a:endParaRPr>
          </a:p>
          <a:p>
            <a:r>
              <a:rPr lang="en-US" sz="1400" dirty="0" smtClean="0"/>
              <a:t/>
            </a:r>
            <a:br>
              <a:rPr lang="en-US" sz="1400" dirty="0" smtClean="0"/>
            </a:br>
            <a:r>
              <a:rPr lang="en-US" sz="1400" dirty="0" smtClean="0">
                <a:hlinkClick r:id="rId14"/>
              </a:rPr>
              <a:t>Rioux, Frank</a:t>
            </a:r>
            <a:r>
              <a:rPr lang="en-US" sz="1400" dirty="0" smtClean="0"/>
              <a:t> – Quantum chemistry.  </a:t>
            </a:r>
            <a:r>
              <a:rPr lang="en-US" sz="1400" i="1" dirty="0" err="1" smtClean="0"/>
              <a:t>Ab</a:t>
            </a:r>
            <a:r>
              <a:rPr lang="en-US" sz="1400" i="1" dirty="0" smtClean="0"/>
              <a:t> initio</a:t>
            </a:r>
            <a:r>
              <a:rPr lang="en-US" sz="1400" dirty="0" smtClean="0"/>
              <a:t> quantum mechanical calculations on titanium cage compounds (</a:t>
            </a:r>
            <a:r>
              <a:rPr lang="en-US" sz="1400" dirty="0" err="1" smtClean="0"/>
              <a:t>azatitanatranes</a:t>
            </a:r>
            <a:r>
              <a:rPr lang="en-US" sz="1400" dirty="0" smtClean="0"/>
              <a:t>) using the electronic structure programs </a:t>
            </a:r>
            <a:r>
              <a:rPr lang="en-US" sz="1400" dirty="0" smtClean="0">
                <a:hlinkClick r:id="rId15"/>
              </a:rPr>
              <a:t>GAMESS</a:t>
            </a:r>
            <a:r>
              <a:rPr lang="en-US" sz="1400" dirty="0" smtClean="0"/>
              <a:t> and </a:t>
            </a:r>
            <a:r>
              <a:rPr lang="en-US" sz="1400" dirty="0" smtClean="0">
                <a:hlinkClick r:id="rId16"/>
              </a:rPr>
              <a:t>SPARTAN</a:t>
            </a:r>
            <a:r>
              <a:rPr lang="en-US" sz="1400" dirty="0" smtClean="0"/>
              <a:t>., </a:t>
            </a:r>
            <a:r>
              <a:rPr lang="en-US" sz="1400" dirty="0" smtClean="0">
                <a:hlinkClick r:id="rId17"/>
              </a:rPr>
              <a:t>Web site</a:t>
            </a:r>
            <a:endParaRPr lang="en-US" sz="1400" dirty="0" smtClean="0"/>
          </a:p>
          <a:p>
            <a:r>
              <a:rPr lang="en-US" sz="1400" dirty="0" smtClean="0"/>
              <a:t/>
            </a:r>
            <a:br>
              <a:rPr lang="en-US" sz="1400" dirty="0" smtClean="0"/>
            </a:br>
            <a:r>
              <a:rPr lang="en-US" sz="1400" dirty="0" smtClean="0">
                <a:solidFill>
                  <a:srgbClr val="FF0000"/>
                </a:solidFill>
                <a:hlinkClick r:id="rId18"/>
              </a:rPr>
              <a:t>Ross, Michael</a:t>
            </a:r>
            <a:r>
              <a:rPr lang="en-US" sz="1400" dirty="0" smtClean="0">
                <a:solidFill>
                  <a:srgbClr val="FF0000"/>
                </a:solidFill>
              </a:rPr>
              <a:t> – Analytical chemistry.   </a:t>
            </a:r>
            <a:r>
              <a:rPr lang="en-US" sz="1400" b="1" dirty="0" smtClean="0">
                <a:solidFill>
                  <a:srgbClr val="FF0000"/>
                </a:solidFill>
              </a:rPr>
              <a:t>Pharmaceuticals and Personal Care Products in Surface Water</a:t>
            </a:r>
            <a:r>
              <a:rPr lang="en-US" sz="1400" dirty="0" smtClean="0">
                <a:solidFill>
                  <a:srgbClr val="FF0000"/>
                </a:solidFill>
              </a:rPr>
              <a:t>, </a:t>
            </a:r>
            <a:r>
              <a:rPr lang="en-US" sz="1400" dirty="0" smtClean="0">
                <a:solidFill>
                  <a:srgbClr val="FF0000"/>
                </a:solidFill>
                <a:hlinkClick r:id="rId19"/>
              </a:rPr>
              <a:t>Web site</a:t>
            </a:r>
            <a:endParaRPr lang="en-US" sz="1400" dirty="0" smtClean="0">
              <a:solidFill>
                <a:srgbClr val="FF0000"/>
              </a:solidFill>
            </a:endParaRPr>
          </a:p>
          <a:p>
            <a:r>
              <a:rPr lang="en-US" sz="1400" dirty="0" smtClean="0"/>
              <a:t/>
            </a:r>
            <a:br>
              <a:rPr lang="en-US" sz="1400" dirty="0" smtClean="0"/>
            </a:br>
            <a:r>
              <a:rPr lang="en-US" sz="1400" dirty="0" smtClean="0">
                <a:hlinkClick r:id="rId20"/>
              </a:rPr>
              <a:t>Schaller, Chris</a:t>
            </a:r>
            <a:r>
              <a:rPr lang="en-US" sz="1400" dirty="0" smtClean="0"/>
              <a:t> - </a:t>
            </a:r>
            <a:r>
              <a:rPr lang="en-US" sz="1400" dirty="0" err="1" smtClean="0"/>
              <a:t>Organometallic</a:t>
            </a:r>
            <a:r>
              <a:rPr lang="en-US" sz="1400" dirty="0" smtClean="0"/>
              <a:t> chemistry, New Catalysts or Initiators for Polymerization of </a:t>
            </a:r>
            <a:r>
              <a:rPr lang="en-US" sz="1400" dirty="0" err="1" smtClean="0"/>
              <a:t>Lactide</a:t>
            </a:r>
            <a:r>
              <a:rPr lang="en-US" sz="1400" dirty="0" smtClean="0"/>
              <a:t>.  </a:t>
            </a:r>
            <a:r>
              <a:rPr lang="en-US" sz="1400" dirty="0" smtClean="0">
                <a:hlinkClick r:id="rId21"/>
              </a:rPr>
              <a:t>Web site</a:t>
            </a:r>
            <a:r>
              <a:rPr lang="en-US" sz="1400" dirty="0" smtClean="0"/>
              <a:t/>
            </a:r>
            <a:br>
              <a:rPr lang="en-US" sz="1400" dirty="0" smtClean="0"/>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09684" y="179249"/>
            <a:ext cx="7724632" cy="1661993"/>
          </a:xfrm>
          <a:prstGeom prst="rect">
            <a:avLst/>
          </a:prstGeom>
          <a:noFill/>
        </p:spPr>
        <p:txBody>
          <a:bodyPr wrap="square" rtlCol="0">
            <a:spAutoFit/>
          </a:bodyPr>
          <a:lstStyle/>
          <a:p>
            <a:r>
              <a:rPr lang="en-US" b="1" dirty="0" smtClean="0"/>
              <a:t>Physics Department – Past Participants</a:t>
            </a:r>
          </a:p>
          <a:p>
            <a:r>
              <a:rPr lang="en-US" sz="1400" dirty="0" smtClean="0"/>
              <a:t/>
            </a:r>
            <a:br>
              <a:rPr lang="en-US" sz="1400" dirty="0" smtClean="0"/>
            </a:br>
            <a:r>
              <a:rPr lang="en-US" sz="1400" dirty="0" smtClean="0">
                <a:solidFill>
                  <a:srgbClr val="FF3300"/>
                </a:solidFill>
              </a:rPr>
              <a:t>Dean Langley– Optics</a:t>
            </a:r>
            <a:r>
              <a:rPr lang="en-US" sz="1400" dirty="0" smtClean="0"/>
              <a:t>.</a:t>
            </a:r>
          </a:p>
          <a:p>
            <a:r>
              <a:rPr lang="en-US" sz="1400" dirty="0" smtClean="0"/>
              <a:t/>
            </a:r>
            <a:br>
              <a:rPr lang="en-US" sz="1400" dirty="0" smtClean="0"/>
            </a:br>
            <a:r>
              <a:rPr lang="en-US" sz="1400" dirty="0" smtClean="0">
                <a:solidFill>
                  <a:srgbClr val="FF3300"/>
                </a:solidFill>
              </a:rPr>
              <a:t>Jim Crumley -  study of the plasma environment </a:t>
            </a:r>
            <a:r>
              <a:rPr lang="en-US" sz="1400" dirty="0" smtClean="0"/>
              <a:t>which fills the space between the planets and the Sun in the solar system. This research involves analysis of data from spacecraft and computer simulations of the phenomena seen in space. </a:t>
            </a:r>
            <a:r>
              <a:rPr lang="en-US" sz="1400" dirty="0" smtClean="0">
                <a:hlinkClick r:id="rId2"/>
              </a:rPr>
              <a:t>Webpage</a:t>
            </a:r>
            <a:r>
              <a:rPr lang="en-US" sz="1400" dirty="0" smtClean="0"/>
              <a:t>.</a:t>
            </a:r>
            <a:endParaRPr lang="en-US" sz="1400" dirty="0"/>
          </a:p>
        </p:txBody>
      </p:sp>
      <p:sp>
        <p:nvSpPr>
          <p:cNvPr id="5" name="TextBox 4"/>
          <p:cNvSpPr txBox="1"/>
          <p:nvPr/>
        </p:nvSpPr>
        <p:spPr>
          <a:xfrm>
            <a:off x="700586" y="2162724"/>
            <a:ext cx="7724632" cy="1231106"/>
          </a:xfrm>
          <a:prstGeom prst="rect">
            <a:avLst/>
          </a:prstGeom>
          <a:noFill/>
        </p:spPr>
        <p:txBody>
          <a:bodyPr wrap="square" rtlCol="0">
            <a:spAutoFit/>
          </a:bodyPr>
          <a:lstStyle/>
          <a:p>
            <a:r>
              <a:rPr lang="en-US" b="1" dirty="0" smtClean="0"/>
              <a:t>Psychology Department – Past Participant</a:t>
            </a:r>
          </a:p>
          <a:p>
            <a:endParaRPr lang="en-US" sz="1400" dirty="0" smtClean="0">
              <a:hlinkClick r:id="rId3"/>
            </a:endParaRPr>
          </a:p>
          <a:p>
            <a:r>
              <a:rPr lang="en-US" sz="1400" dirty="0" smtClean="0">
                <a:solidFill>
                  <a:srgbClr val="FF3300"/>
                </a:solidFill>
              </a:rPr>
              <a:t>Linda Tennison –Perception, Behavioral Neuroscience, Animal Learning and Behavior</a:t>
            </a:r>
            <a:r>
              <a:rPr lang="en-US" sz="1400" dirty="0" smtClean="0"/>
              <a:t>. </a:t>
            </a:r>
            <a:r>
              <a:rPr lang="en-US" sz="1400" i="1" dirty="0" smtClean="0"/>
              <a:t>Cross Cultural Exploration: Body Image Concerning Height</a:t>
            </a:r>
            <a:r>
              <a:rPr lang="en-US" sz="1400" dirty="0" smtClean="0"/>
              <a:t> and</a:t>
            </a:r>
            <a:r>
              <a:rPr lang="en-US" sz="1400" i="1" dirty="0" smtClean="0"/>
              <a:t> Cross Cultural Exploration: Stigma of Mental Illness</a:t>
            </a:r>
            <a:r>
              <a:rPr lang="en-US" sz="1400" dirty="0" smtClean="0"/>
              <a:t> </a:t>
            </a:r>
            <a:r>
              <a:rPr lang="en-US" sz="1400" dirty="0" smtClean="0">
                <a:hlinkClick r:id="rId4"/>
              </a:rPr>
              <a:t>Webpage</a:t>
            </a:r>
            <a:endParaRPr lang="en-US" sz="1400" dirty="0" smtClean="0"/>
          </a:p>
        </p:txBody>
      </p:sp>
      <p:sp>
        <p:nvSpPr>
          <p:cNvPr id="6" name="TextBox 5"/>
          <p:cNvSpPr txBox="1"/>
          <p:nvPr/>
        </p:nvSpPr>
        <p:spPr>
          <a:xfrm>
            <a:off x="716508" y="3475184"/>
            <a:ext cx="7724632" cy="1661993"/>
          </a:xfrm>
          <a:prstGeom prst="rect">
            <a:avLst/>
          </a:prstGeom>
          <a:noFill/>
        </p:spPr>
        <p:txBody>
          <a:bodyPr wrap="square" rtlCol="0">
            <a:spAutoFit/>
          </a:bodyPr>
          <a:lstStyle/>
          <a:p>
            <a:r>
              <a:rPr lang="en-US" b="1" dirty="0" smtClean="0"/>
              <a:t>Math Department – </a:t>
            </a:r>
          </a:p>
          <a:p>
            <a:endParaRPr lang="en-US" sz="1400" dirty="0" smtClean="0">
              <a:hlinkClick r:id="rId3"/>
            </a:endParaRPr>
          </a:p>
          <a:p>
            <a:r>
              <a:rPr lang="en-US" sz="1400" dirty="0" smtClean="0">
                <a:solidFill>
                  <a:srgbClr val="FF3300"/>
                </a:solidFill>
              </a:rPr>
              <a:t>Tom Sibley – finite geometric spaces </a:t>
            </a:r>
            <a:r>
              <a:rPr lang="en-US" sz="1400" dirty="0" smtClean="0"/>
              <a:t>with at least transitive symmetry groups. </a:t>
            </a:r>
            <a:r>
              <a:rPr lang="en-US" sz="1400" dirty="0" smtClean="0">
                <a:hlinkClick r:id="rId5"/>
              </a:rPr>
              <a:t>Web Page</a:t>
            </a:r>
            <a:r>
              <a:rPr lang="en-US" sz="1400" dirty="0" smtClean="0"/>
              <a:t>.  </a:t>
            </a:r>
          </a:p>
          <a:p>
            <a:endParaRPr lang="en-US" sz="1400" dirty="0" smtClean="0"/>
          </a:p>
          <a:p>
            <a:r>
              <a:rPr lang="en-US" sz="1400" dirty="0" smtClean="0"/>
              <a:t>Jennifer Galovich - enumerative and algebraic </a:t>
            </a:r>
            <a:r>
              <a:rPr lang="en-US" sz="1400" dirty="0" err="1" smtClean="0"/>
              <a:t>combinatorics</a:t>
            </a:r>
            <a:r>
              <a:rPr lang="en-US" sz="1400" dirty="0" smtClean="0"/>
              <a:t>. </a:t>
            </a:r>
            <a:r>
              <a:rPr lang="en-US" sz="1400" dirty="0" err="1" smtClean="0"/>
              <a:t>Mahonian</a:t>
            </a:r>
            <a:r>
              <a:rPr lang="en-US" sz="1400" dirty="0" smtClean="0"/>
              <a:t> statistics and various analogs; combinatorial biology, especially combinatorial aspects of RNA secondary structure as well as </a:t>
            </a:r>
            <a:r>
              <a:rPr lang="en-US" sz="1400" dirty="0" err="1" smtClean="0"/>
              <a:t>phylogenetics</a:t>
            </a:r>
            <a:r>
              <a:rPr lang="en-US" sz="1400" dirty="0" smtClean="0"/>
              <a:t> and graph theory.  </a:t>
            </a:r>
            <a:r>
              <a:rPr lang="en-US" sz="1400" dirty="0" smtClean="0">
                <a:hlinkClick r:id="rId6"/>
              </a:rPr>
              <a:t>Web Page</a:t>
            </a:r>
            <a:r>
              <a:rPr lang="en-US" sz="1400" dirty="0" smtClean="0"/>
              <a:t>.</a:t>
            </a:r>
          </a:p>
        </p:txBody>
      </p:sp>
      <p:sp>
        <p:nvSpPr>
          <p:cNvPr id="7" name="TextBox 6"/>
          <p:cNvSpPr txBox="1"/>
          <p:nvPr/>
        </p:nvSpPr>
        <p:spPr>
          <a:xfrm>
            <a:off x="718783" y="5278963"/>
            <a:ext cx="7724632" cy="584775"/>
          </a:xfrm>
          <a:prstGeom prst="rect">
            <a:avLst/>
          </a:prstGeom>
          <a:noFill/>
        </p:spPr>
        <p:txBody>
          <a:bodyPr wrap="square" rtlCol="0">
            <a:spAutoFit/>
          </a:bodyPr>
          <a:lstStyle/>
          <a:p>
            <a:r>
              <a:rPr lang="en-US" b="1" dirty="0" smtClean="0"/>
              <a:t>Computer Science – </a:t>
            </a:r>
          </a:p>
          <a:p>
            <a:endParaRPr lang="en-US" sz="1400" dirty="0" smtClean="0">
              <a:hlinkClick r:id="rId3"/>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4382" y="505597"/>
            <a:ext cx="8274535" cy="6678751"/>
          </a:xfrm>
          <a:prstGeom prst="rect">
            <a:avLst/>
          </a:prstGeom>
          <a:noFill/>
        </p:spPr>
        <p:txBody>
          <a:bodyPr wrap="square" rtlCol="0">
            <a:spAutoFit/>
          </a:bodyPr>
          <a:lstStyle/>
          <a:p>
            <a:pPr marL="342900" lvl="0" indent="-342900">
              <a:buFont typeface="+mj-lt"/>
              <a:buAutoNum type="arabicPeriod"/>
            </a:pPr>
            <a:r>
              <a:rPr lang="en-US" sz="1400" b="1" dirty="0" smtClean="0">
                <a:solidFill>
                  <a:srgbClr val="FF0000"/>
                </a:solidFill>
              </a:rPr>
              <a:t>December 1, 2007 – January 7, 2008: </a:t>
            </a:r>
            <a:r>
              <a:rPr lang="en-US" sz="1400" dirty="0" smtClean="0"/>
              <a:t>Faculty Pair </a:t>
            </a:r>
            <a:r>
              <a:rPr lang="en-US" sz="1400" dirty="0" smtClean="0"/>
              <a:t>Selection</a:t>
            </a:r>
            <a:br>
              <a:rPr lang="en-US" sz="1400" dirty="0" smtClean="0"/>
            </a:br>
            <a:r>
              <a:rPr lang="en-US" sz="1400" dirty="0" smtClean="0"/>
              <a:t> </a:t>
            </a:r>
            <a:r>
              <a:rPr lang="en-US" sz="1400" dirty="0" smtClean="0"/>
              <a:t/>
            </a:r>
            <a:br>
              <a:rPr lang="en-US" sz="1400" dirty="0" smtClean="0"/>
            </a:br>
            <a:r>
              <a:rPr lang="en-US" sz="1400" dirty="0" smtClean="0"/>
              <a:t>CSB/SJU faculty from Biology, (Bio)Chemistry, Math, Physics, Psychology, and </a:t>
            </a:r>
            <a:r>
              <a:rPr lang="en-US" sz="1400" dirty="0" smtClean="0"/>
              <a:t>Computer </a:t>
            </a:r>
            <a:r>
              <a:rPr lang="en-US" sz="1400" dirty="0" smtClean="0"/>
              <a:t>science will send research descriptions to </a:t>
            </a:r>
            <a:r>
              <a:rPr lang="en-US" sz="1400" dirty="0" smtClean="0"/>
              <a:t>the Foreign Affairs Office </a:t>
            </a:r>
            <a:r>
              <a:rPr lang="en-US" sz="1400" dirty="0" smtClean="0"/>
              <a:t>at </a:t>
            </a:r>
            <a:r>
              <a:rPr lang="en-US" sz="1400" dirty="0" smtClean="0"/>
              <a:t>SWU.  They will send them to SWU Departments for faculty to review.  Faculty pairs will communicate by email and agree to participate in the program and develop projects.  Most important </a:t>
            </a:r>
            <a:r>
              <a:rPr lang="en-US" sz="1400" dirty="0" smtClean="0"/>
              <a:t>will be the </a:t>
            </a:r>
            <a:r>
              <a:rPr lang="en-US" sz="1400" dirty="0" smtClean="0"/>
              <a:t>lab techniques used in SWU lab, not name of </a:t>
            </a:r>
            <a:r>
              <a:rPr lang="en-US" sz="1400" dirty="0" smtClean="0"/>
              <a:t>Dept.  </a:t>
            </a:r>
            <a:r>
              <a:rPr lang="en-US" sz="1000" dirty="0" smtClean="0"/>
              <a:t>(</a:t>
            </a:r>
            <a:r>
              <a:rPr lang="en-US" sz="1000" dirty="0" smtClean="0"/>
              <a:t>CSB/SJU winter break:  Dec 21-Jan 13;  SWU winter vacation: January 7- March 2).</a:t>
            </a:r>
          </a:p>
          <a:p>
            <a:pPr marL="342900" lvl="0" indent="-342900">
              <a:buFont typeface="+mj-lt"/>
              <a:buAutoNum type="arabicPeriod"/>
            </a:pPr>
            <a:endParaRPr lang="en-US" sz="1400" dirty="0" smtClean="0"/>
          </a:p>
          <a:p>
            <a:pPr marL="342900" lvl="0" indent="-342900">
              <a:buFont typeface="+mj-lt"/>
              <a:buAutoNum type="arabicPeriod"/>
            </a:pPr>
            <a:r>
              <a:rPr lang="en-US" sz="1400" b="1" dirty="0" smtClean="0">
                <a:solidFill>
                  <a:srgbClr val="FF0000"/>
                </a:solidFill>
              </a:rPr>
              <a:t>January 14-28, 2008</a:t>
            </a:r>
            <a:r>
              <a:rPr lang="en-US" sz="1400" dirty="0" smtClean="0">
                <a:solidFill>
                  <a:srgbClr val="7030A0"/>
                </a:solidFill>
              </a:rPr>
              <a:t>:  </a:t>
            </a:r>
            <a:r>
              <a:rPr lang="en-US" sz="1400" dirty="0" smtClean="0"/>
              <a:t>CSB/SJU student complete and submit applications</a:t>
            </a:r>
            <a:endParaRPr lang="en-US" sz="1400" dirty="0" smtClean="0">
              <a:solidFill>
                <a:srgbClr val="FF0000"/>
              </a:solidFill>
            </a:endParaRPr>
          </a:p>
          <a:p>
            <a:pPr marL="342900" lvl="0" indent="-342900">
              <a:buFont typeface="+mj-lt"/>
              <a:buAutoNum type="arabicPeriod"/>
            </a:pPr>
            <a:endParaRPr lang="en-US" sz="1400" dirty="0" smtClean="0">
              <a:solidFill>
                <a:srgbClr val="FF0000"/>
              </a:solidFill>
            </a:endParaRPr>
          </a:p>
          <a:p>
            <a:pPr marL="342900" lvl="0" indent="-342900">
              <a:buFont typeface="+mj-lt"/>
              <a:buAutoNum type="arabicPeriod"/>
            </a:pPr>
            <a:r>
              <a:rPr lang="en-US" sz="1400" b="1" dirty="0" smtClean="0">
                <a:solidFill>
                  <a:srgbClr val="FF0000"/>
                </a:solidFill>
              </a:rPr>
              <a:t>February 11, 2008</a:t>
            </a:r>
            <a:r>
              <a:rPr lang="en-US" sz="1400" dirty="0" smtClean="0">
                <a:solidFill>
                  <a:srgbClr val="FF0000"/>
                </a:solidFill>
              </a:rPr>
              <a:t>:  </a:t>
            </a:r>
            <a:r>
              <a:rPr lang="en-US" sz="1400" dirty="0" smtClean="0"/>
              <a:t>CSB/SJU students will be accepted and notified.   They will immediately apply for passports</a:t>
            </a:r>
            <a:r>
              <a:rPr lang="en-US" sz="1400" dirty="0" smtClean="0">
                <a:solidFill>
                  <a:srgbClr val="FF0000"/>
                </a:solidFill>
              </a:rPr>
              <a:t> </a:t>
            </a:r>
            <a:r>
              <a:rPr lang="en-US" sz="1400" dirty="0" smtClean="0"/>
              <a:t>and visas</a:t>
            </a:r>
            <a:r>
              <a:rPr lang="en-US" sz="1400" dirty="0" smtClean="0">
                <a:solidFill>
                  <a:srgbClr val="FF0000"/>
                </a:solidFill>
              </a:rPr>
              <a:t>.</a:t>
            </a:r>
            <a:r>
              <a:rPr lang="en-US" sz="1400" dirty="0" smtClean="0"/>
              <a:t>  </a:t>
            </a:r>
          </a:p>
          <a:p>
            <a:pPr marL="342900" lvl="0" indent="-342900">
              <a:buFont typeface="+mj-lt"/>
              <a:buAutoNum type="arabicPeriod"/>
            </a:pPr>
            <a:endParaRPr lang="en-US" sz="1400" dirty="0" smtClean="0"/>
          </a:p>
          <a:p>
            <a:pPr marL="342900" lvl="0" indent="-342900">
              <a:buFont typeface="+mj-lt"/>
              <a:buAutoNum type="arabicPeriod"/>
            </a:pPr>
            <a:r>
              <a:rPr lang="en-US" sz="1400" b="1" dirty="0" smtClean="0">
                <a:solidFill>
                  <a:srgbClr val="FF3300"/>
                </a:solidFill>
              </a:rPr>
              <a:t>March 3-14, 2008</a:t>
            </a:r>
            <a:r>
              <a:rPr lang="en-US" sz="1400" dirty="0" smtClean="0">
                <a:solidFill>
                  <a:srgbClr val="FF3300"/>
                </a:solidFill>
              </a:rPr>
              <a:t>:  </a:t>
            </a:r>
            <a:r>
              <a:rPr lang="en-US" sz="1400" dirty="0" smtClean="0"/>
              <a:t>SWU students will apply for the program.</a:t>
            </a:r>
          </a:p>
          <a:p>
            <a:pPr marL="342900" lvl="0" indent="-342900">
              <a:buFont typeface="+mj-lt"/>
              <a:buAutoNum type="arabicPeriod"/>
            </a:pPr>
            <a:endParaRPr lang="en-US" sz="1400" dirty="0" smtClean="0"/>
          </a:p>
          <a:p>
            <a:pPr marL="342900" lvl="0" indent="-342900">
              <a:buFont typeface="+mj-lt"/>
              <a:buAutoNum type="arabicPeriod"/>
            </a:pPr>
            <a:r>
              <a:rPr lang="en-US" sz="1400" b="1" dirty="0" smtClean="0">
                <a:solidFill>
                  <a:srgbClr val="FF3300"/>
                </a:solidFill>
              </a:rPr>
              <a:t>March 28</a:t>
            </a:r>
            <a:r>
              <a:rPr lang="en-US" sz="1400" dirty="0" smtClean="0"/>
              <a:t>:  SWU students will be accepted and notified.  They will immediately apply for passports and visas.</a:t>
            </a:r>
          </a:p>
          <a:p>
            <a:pPr marL="342900" lvl="0" indent="-342900">
              <a:buFont typeface="+mj-lt"/>
              <a:buAutoNum type="arabicPeriod"/>
            </a:pPr>
            <a:endParaRPr lang="en-US" sz="1400" dirty="0" smtClean="0"/>
          </a:p>
          <a:p>
            <a:pPr marL="342900" lvl="0" indent="-342900">
              <a:buFont typeface="+mj-lt"/>
              <a:buAutoNum type="arabicPeriod"/>
            </a:pPr>
            <a:r>
              <a:rPr lang="en-US" sz="1400" b="1" dirty="0" smtClean="0">
                <a:solidFill>
                  <a:srgbClr val="FF3300"/>
                </a:solidFill>
              </a:rPr>
              <a:t>May 16:  </a:t>
            </a:r>
            <a:r>
              <a:rPr lang="en-US" sz="1400" dirty="0" smtClean="0"/>
              <a:t>CSB/SJU</a:t>
            </a:r>
            <a:r>
              <a:rPr lang="en-US" sz="1400" b="1" dirty="0" smtClean="0">
                <a:solidFill>
                  <a:srgbClr val="FF3300"/>
                </a:solidFill>
              </a:rPr>
              <a:t> </a:t>
            </a:r>
            <a:r>
              <a:rPr lang="en-US" sz="1400" dirty="0" smtClean="0"/>
              <a:t>students will leave with Dr. </a:t>
            </a:r>
            <a:r>
              <a:rPr lang="en-US" sz="1400" dirty="0" smtClean="0"/>
              <a:t>Bill Lamberts, arriving for a long weekend (Friday – Monday AM for sightseeing in Beijing, Shanghai, or other yet to be determined site.</a:t>
            </a:r>
            <a:endParaRPr lang="en-US" sz="1400" b="1" dirty="0" smtClean="0">
              <a:solidFill>
                <a:srgbClr val="FF3300"/>
              </a:solidFill>
            </a:endParaRPr>
          </a:p>
          <a:p>
            <a:pPr marL="342900" lvl="0" indent="-342900">
              <a:buFont typeface="+mj-lt"/>
              <a:buAutoNum type="arabicPeriod"/>
            </a:pPr>
            <a:endParaRPr lang="en-US" sz="1400" b="1" dirty="0" smtClean="0">
              <a:solidFill>
                <a:srgbClr val="FF3300"/>
              </a:solidFill>
            </a:endParaRPr>
          </a:p>
          <a:p>
            <a:pPr marL="342900" lvl="0" indent="-342900">
              <a:buFont typeface="+mj-lt"/>
              <a:buAutoNum type="arabicPeriod"/>
            </a:pPr>
            <a:r>
              <a:rPr lang="en-US" sz="1400" b="1" dirty="0" smtClean="0">
                <a:solidFill>
                  <a:srgbClr val="FF3300"/>
                </a:solidFill>
              </a:rPr>
              <a:t>May </a:t>
            </a:r>
            <a:r>
              <a:rPr lang="en-US" sz="1400" b="1" dirty="0" smtClean="0">
                <a:solidFill>
                  <a:srgbClr val="FF3300"/>
                </a:solidFill>
              </a:rPr>
              <a:t>19</a:t>
            </a:r>
            <a:r>
              <a:rPr lang="en-US" sz="1400" dirty="0" smtClean="0"/>
              <a:t>:  CSB/SJU students arrive at SWU and start 6 week program</a:t>
            </a:r>
            <a:r>
              <a:rPr lang="en-US" sz="1400" dirty="0" smtClean="0"/>
              <a:t>. </a:t>
            </a:r>
            <a:endParaRPr lang="en-US" sz="1400" dirty="0" smtClean="0"/>
          </a:p>
          <a:p>
            <a:pPr marL="342900" lvl="0" indent="-342900">
              <a:buFont typeface="+mj-lt"/>
              <a:buAutoNum type="arabicPeriod"/>
            </a:pPr>
            <a:endParaRPr lang="en-US" sz="1400" dirty="0" smtClean="0"/>
          </a:p>
          <a:p>
            <a:pPr marL="342900" lvl="0" indent="-342900">
              <a:buFont typeface="+mj-lt"/>
              <a:buAutoNum type="arabicPeriod"/>
            </a:pPr>
            <a:r>
              <a:rPr lang="en-US" sz="1400" b="1" dirty="0" smtClean="0">
                <a:solidFill>
                  <a:srgbClr val="FF3300"/>
                </a:solidFill>
              </a:rPr>
              <a:t>June 30</a:t>
            </a:r>
            <a:r>
              <a:rPr lang="en-US" sz="1400" dirty="0" smtClean="0"/>
              <a:t>:  CSB/SJU and SWU students leave for CSB/SJU</a:t>
            </a:r>
          </a:p>
          <a:p>
            <a:pPr marL="342900" lvl="0" indent="-342900">
              <a:buFont typeface="+mj-lt"/>
              <a:buAutoNum type="arabicPeriod"/>
            </a:pPr>
            <a:endParaRPr lang="en-US" sz="1400" dirty="0" smtClean="0"/>
          </a:p>
          <a:p>
            <a:pPr marL="342900" lvl="0" indent="-342900">
              <a:buFont typeface="+mj-lt"/>
              <a:buAutoNum type="arabicPeriod"/>
            </a:pPr>
            <a:r>
              <a:rPr lang="en-US" sz="1400" b="1" dirty="0" smtClean="0">
                <a:solidFill>
                  <a:srgbClr val="FF3300"/>
                </a:solidFill>
              </a:rPr>
              <a:t>August 8, 2008</a:t>
            </a:r>
            <a:r>
              <a:rPr lang="en-US" sz="1400" dirty="0" smtClean="0"/>
              <a:t>:  Program Ends</a:t>
            </a:r>
          </a:p>
          <a:p>
            <a:pPr marL="342900" lvl="0" indent="-342900">
              <a:buFont typeface="+mj-lt"/>
              <a:buAutoNum type="arabicPeriod"/>
            </a:pPr>
            <a:endParaRPr lang="en-US" sz="1400" dirty="0" smtClean="0"/>
          </a:p>
          <a:p>
            <a:pPr marL="342900" lvl="0" indent="-342900">
              <a:buFont typeface="+mj-lt"/>
              <a:buAutoNum type="arabicPeriod"/>
            </a:pPr>
            <a:r>
              <a:rPr lang="en-US" sz="1400" b="1" dirty="0" smtClean="0">
                <a:solidFill>
                  <a:srgbClr val="FF3300"/>
                </a:solidFill>
              </a:rPr>
              <a:t>August 9,10</a:t>
            </a:r>
            <a:r>
              <a:rPr lang="en-US" sz="1400" dirty="0" smtClean="0"/>
              <a:t>:  SWU students return home.</a:t>
            </a:r>
          </a:p>
          <a:p>
            <a:pPr marL="342900" lvl="0" indent="-342900"/>
            <a:r>
              <a:rPr lang="en-US" dirty="0" smtClean="0"/>
              <a:t> </a:t>
            </a:r>
          </a:p>
          <a:p>
            <a:pPr marL="342900" indent="-342900">
              <a:buFont typeface="+mj-lt"/>
              <a:buAutoNum type="arabicPeriod"/>
            </a:pPr>
            <a:endParaRPr lang="en-US" dirty="0"/>
          </a:p>
        </p:txBody>
      </p:sp>
      <p:sp>
        <p:nvSpPr>
          <p:cNvPr id="3" name="TextBox 2"/>
          <p:cNvSpPr txBox="1"/>
          <p:nvPr/>
        </p:nvSpPr>
        <p:spPr>
          <a:xfrm>
            <a:off x="791570" y="0"/>
            <a:ext cx="7861110" cy="369332"/>
          </a:xfrm>
          <a:prstGeom prst="rect">
            <a:avLst/>
          </a:prstGeom>
          <a:noFill/>
        </p:spPr>
        <p:txBody>
          <a:bodyPr wrap="square" rtlCol="0">
            <a:spAutoFit/>
          </a:bodyPr>
          <a:lstStyle/>
          <a:p>
            <a:pPr algn="ctr"/>
            <a:r>
              <a:rPr lang="en-US" dirty="0" smtClean="0"/>
              <a:t>Time Table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9569" y="345389"/>
            <a:ext cx="7181557" cy="4247317"/>
          </a:xfrm>
          <a:prstGeom prst="rect">
            <a:avLst/>
          </a:prstGeom>
        </p:spPr>
        <p:txBody>
          <a:bodyPr wrap="square">
            <a:spAutoFit/>
          </a:bodyPr>
          <a:lstStyle/>
          <a:p>
            <a:pPr marL="342900" lvl="0" indent="-342900">
              <a:buFont typeface="+mj-lt"/>
              <a:buAutoNum type="arabicPeriod"/>
            </a:pPr>
            <a:endParaRPr lang="en-US" dirty="0" smtClean="0"/>
          </a:p>
          <a:p>
            <a:pPr marL="342900" indent="-342900" algn="ctr"/>
            <a:r>
              <a:rPr lang="en-US" b="1" dirty="0" smtClean="0"/>
              <a:t>SWU Student Selection</a:t>
            </a:r>
          </a:p>
          <a:p>
            <a:pPr marL="342900" indent="-342900" algn="ctr"/>
            <a:endParaRPr lang="en-US" dirty="0" smtClean="0"/>
          </a:p>
          <a:p>
            <a:pPr marL="342900" indent="-342900"/>
            <a:r>
              <a:rPr lang="en-US" dirty="0" smtClean="0"/>
              <a:t>Students will be select based on two main criteria:</a:t>
            </a:r>
          </a:p>
          <a:p>
            <a:pPr marL="342900" indent="-342900"/>
            <a:endParaRPr lang="en-US" dirty="0" smtClean="0"/>
          </a:p>
          <a:p>
            <a:pPr marL="342900" indent="-342900">
              <a:buAutoNum type="arabicPeriod"/>
            </a:pPr>
            <a:r>
              <a:rPr lang="en-US" b="1" dirty="0" smtClean="0"/>
              <a:t>Scientific skills, experience, and long range goals </a:t>
            </a:r>
            <a:r>
              <a:rPr lang="en-US" dirty="0" smtClean="0"/>
              <a:t>(such as the desire to attend graduate school and/or pursue a science career).  Their SWU faculty advisor will select students based on their scientific skills</a:t>
            </a:r>
          </a:p>
          <a:p>
            <a:pPr marL="342900" indent="-342900">
              <a:buAutoNum type="arabicPeriod"/>
            </a:pPr>
            <a:endParaRPr lang="en-US" dirty="0" smtClean="0"/>
          </a:p>
          <a:p>
            <a:pPr marL="342900" indent="-342900">
              <a:buAutoNum type="arabicPeriod"/>
            </a:pPr>
            <a:r>
              <a:rPr lang="en-US" b="1" dirty="0" smtClean="0"/>
              <a:t>English proficiency:  </a:t>
            </a:r>
            <a:r>
              <a:rPr lang="en-US" dirty="0" smtClean="0"/>
              <a:t>The Faculty advisor and Waiban will interview the candidates to determine their English skills.  Students do </a:t>
            </a:r>
            <a:r>
              <a:rPr lang="en-US" b="1" dirty="0" smtClean="0"/>
              <a:t>NOT</a:t>
            </a:r>
            <a:r>
              <a:rPr lang="en-US" dirty="0" smtClean="0"/>
              <a:t> have to take a written exam.</a:t>
            </a:r>
          </a:p>
          <a:p>
            <a:pPr marL="342900" indent="-342900">
              <a:buAutoNum type="arabicPeriod"/>
            </a:pPr>
            <a:endParaRPr lang="en-US" dirty="0" smtClean="0"/>
          </a:p>
          <a:p>
            <a:pPr marL="342900" indent="-342900"/>
            <a:r>
              <a:rPr lang="en-US" dirty="0" smtClean="0"/>
              <a:t>Science skills and interests are more important than English skills</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1780</TotalTime>
  <Words>1459</Words>
  <Application>Microsoft Office PowerPoint</Application>
  <PresentationFormat>On-screen Show (4:3)</PresentationFormat>
  <Paragraphs>198</Paragraphs>
  <Slides>14</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Default Design</vt:lpstr>
      <vt:lpstr>Image</vt:lpstr>
      <vt:lpstr>Summer Science Research Exchange Program</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CSB/SJU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hjakubowski</dc:creator>
  <cp:lastModifiedBy> Henry J</cp:lastModifiedBy>
  <cp:revision>97</cp:revision>
  <dcterms:created xsi:type="dcterms:W3CDTF">2006-07-31T13:08:10Z</dcterms:created>
  <dcterms:modified xsi:type="dcterms:W3CDTF">2007-12-09T00:10:54Z</dcterms:modified>
</cp:coreProperties>
</file>