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2" r:id="rId2"/>
    <p:sldId id="310" r:id="rId3"/>
    <p:sldId id="286" r:id="rId4"/>
    <p:sldId id="299" r:id="rId5"/>
    <p:sldId id="297" r:id="rId6"/>
    <p:sldId id="303" r:id="rId7"/>
    <p:sldId id="311" r:id="rId8"/>
    <p:sldId id="312" r:id="rId9"/>
    <p:sldId id="313" r:id="rId10"/>
    <p:sldId id="289" r:id="rId11"/>
    <p:sldId id="290" r:id="rId12"/>
    <p:sldId id="292" r:id="rId13"/>
    <p:sldId id="293" r:id="rId14"/>
    <p:sldId id="298" r:id="rId15"/>
    <p:sldId id="295" r:id="rId16"/>
    <p:sldId id="296" r:id="rId17"/>
    <p:sldId id="309" r:id="rId18"/>
    <p:sldId id="314"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CC00"/>
    <a:srgbClr val="6666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342" autoAdjust="0"/>
    <p:restoredTop sz="94660"/>
  </p:normalViewPr>
  <p:slideViewPr>
    <p:cSldViewPr snapToGrid="0">
      <p:cViewPr>
        <p:scale>
          <a:sx n="70" d="100"/>
          <a:sy n="70" d="100"/>
        </p:scale>
        <p:origin x="-47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E2CA180-5081-42E9-9039-EB7ECC876BA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endParaRPr lang="en-US" smtClean="0"/>
          </a:p>
        </p:txBody>
      </p:sp>
      <p:sp>
        <p:nvSpPr>
          <p:cNvPr id="34820" name="Slide Number Placeholder 3"/>
          <p:cNvSpPr>
            <a:spLocks noGrp="1"/>
          </p:cNvSpPr>
          <p:nvPr>
            <p:ph type="sldNum" sz="quarter" idx="5"/>
          </p:nvPr>
        </p:nvSpPr>
        <p:spPr/>
        <p:txBody>
          <a:bodyPr/>
          <a:lstStyle/>
          <a:p>
            <a:pPr>
              <a:defRPr/>
            </a:pPr>
            <a:fld id="{7C2B964A-CA79-4911-AF85-F357D6948A4C}" type="slidenum">
              <a:rPr lang="en-US" smtClean="0"/>
              <a:pPr>
                <a:defRPr/>
              </a:pPr>
              <a:t>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BB7E7D-64FF-4CBA-BEEE-D8ADFC9DB2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B9DDC0-D9B9-417E-ABDC-CCC92057C49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68319-56D0-4051-81BC-87173D9B1DC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65940E-8CE1-4063-AB7F-9707AD5C48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BCD34-6C21-45BF-8C7E-1F44A185CD6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49A47A-D5BA-410F-B254-6D1434495E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79CF15-9B27-4283-BEE1-D8ABE58FEE9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334084-BDE5-425F-8B12-19468BD190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3E8E4D-1656-4BED-9ED4-DA375044A31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766FE-CB17-45D1-8D2F-3EBA7844B5E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469767-24A0-401E-B083-4E666CE287F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4EDA9B6-1347-41AC-86DD-9C8530073D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700088" y="2839612"/>
            <a:ext cx="7772400" cy="1470025"/>
          </a:xfrm>
        </p:spPr>
        <p:txBody>
          <a:bodyPr/>
          <a:lstStyle/>
          <a:p>
            <a:pPr eaLnBrk="1" hangingPunct="1"/>
            <a:r>
              <a:rPr lang="en-US" sz="2800" dirty="0" smtClean="0"/>
              <a:t>Summer Research Exchange Program</a:t>
            </a:r>
          </a:p>
        </p:txBody>
      </p:sp>
      <p:sp>
        <p:nvSpPr>
          <p:cNvPr id="8196" name="TextBox 3"/>
          <p:cNvSpPr txBox="1">
            <a:spLocks noChangeArrowheads="1"/>
          </p:cNvSpPr>
          <p:nvPr/>
        </p:nvSpPr>
        <p:spPr bwMode="auto">
          <a:xfrm>
            <a:off x="923949" y="4352498"/>
            <a:ext cx="7607300" cy="1200329"/>
          </a:xfrm>
          <a:prstGeom prst="rect">
            <a:avLst/>
          </a:prstGeom>
          <a:noFill/>
          <a:ln w="9525">
            <a:noFill/>
            <a:miter lim="800000"/>
            <a:headEnd/>
            <a:tailEnd/>
          </a:ln>
        </p:spPr>
        <p:txBody>
          <a:bodyPr>
            <a:spAutoFit/>
          </a:bodyPr>
          <a:lstStyle/>
          <a:p>
            <a:pPr algn="ctr"/>
            <a:r>
              <a:rPr lang="en-US" dirty="0"/>
              <a:t>Henry Jakubowski, </a:t>
            </a:r>
            <a:r>
              <a:rPr lang="en-US" dirty="0" smtClean="0"/>
              <a:t>Ph.D</a:t>
            </a:r>
          </a:p>
          <a:p>
            <a:pPr algn="ctr"/>
            <a:r>
              <a:rPr lang="en-US" dirty="0" smtClean="0"/>
              <a:t>Professor, Chemistry Department.</a:t>
            </a:r>
            <a:endParaRPr lang="en-US" dirty="0"/>
          </a:p>
          <a:p>
            <a:pPr algn="ctr"/>
            <a:r>
              <a:rPr lang="en-US" dirty="0"/>
              <a:t>College of Saint Benedict/Saint John’s University</a:t>
            </a:r>
          </a:p>
          <a:p>
            <a:pPr algn="ctr"/>
            <a:r>
              <a:rPr lang="en-US" dirty="0"/>
              <a:t>St. Joseph/Collegeville, MN  USA</a:t>
            </a:r>
          </a:p>
        </p:txBody>
      </p:sp>
      <p:pic>
        <p:nvPicPr>
          <p:cNvPr id="8197" name="Picture 2" descr="http://employees.csbsju.edu/hjakubowski/classes/Chem%20and%20Society/USFlagSmall.jpg"/>
          <p:cNvPicPr>
            <a:picLocks noChangeAspect="1" noChangeArrowheads="1"/>
          </p:cNvPicPr>
          <p:nvPr/>
        </p:nvPicPr>
        <p:blipFill>
          <a:blip r:embed="rId4"/>
          <a:srcRect/>
          <a:stretch>
            <a:fillRect/>
          </a:stretch>
        </p:blipFill>
        <p:spPr bwMode="auto">
          <a:xfrm>
            <a:off x="1289074" y="4608086"/>
            <a:ext cx="762000" cy="504825"/>
          </a:xfrm>
          <a:prstGeom prst="rect">
            <a:avLst/>
          </a:prstGeom>
          <a:noFill/>
          <a:ln w="9525">
            <a:noFill/>
            <a:miter lim="800000"/>
            <a:headEnd/>
            <a:tailEnd/>
          </a:ln>
        </p:spPr>
      </p:pic>
      <p:pic>
        <p:nvPicPr>
          <p:cNvPr id="8198" name="Picture 4" descr="http://employees.csbsju.edu/hjakubowski/classes/Chem%20and%20Society/ChinaFlagSmall.gif"/>
          <p:cNvPicPr>
            <a:picLocks noChangeAspect="1" noChangeArrowheads="1"/>
          </p:cNvPicPr>
          <p:nvPr/>
        </p:nvPicPr>
        <p:blipFill>
          <a:blip r:embed="rId5"/>
          <a:srcRect/>
          <a:stretch>
            <a:fillRect/>
          </a:stretch>
        </p:blipFill>
        <p:spPr bwMode="auto">
          <a:xfrm>
            <a:off x="7518424" y="4577923"/>
            <a:ext cx="762000" cy="504825"/>
          </a:xfrm>
          <a:prstGeom prst="rect">
            <a:avLst/>
          </a:prstGeom>
          <a:noFill/>
          <a:ln w="9525">
            <a:noFill/>
            <a:miter lim="800000"/>
            <a:headEnd/>
            <a:tailEnd/>
          </a:ln>
        </p:spPr>
      </p:pic>
      <p:grpSp>
        <p:nvGrpSpPr>
          <p:cNvPr id="11" name="Group 10"/>
          <p:cNvGrpSpPr/>
          <p:nvPr/>
        </p:nvGrpSpPr>
        <p:grpSpPr>
          <a:xfrm>
            <a:off x="805218" y="812042"/>
            <a:ext cx="7315200" cy="2222500"/>
            <a:chOff x="914400" y="3200400"/>
            <a:chExt cx="7315200" cy="2222500"/>
          </a:xfrm>
        </p:grpSpPr>
        <p:graphicFrame>
          <p:nvGraphicFramePr>
            <p:cNvPr id="12" name="Object 7"/>
            <p:cNvGraphicFramePr>
              <a:graphicFrameLocks noChangeAspect="1"/>
            </p:cNvGraphicFramePr>
            <p:nvPr/>
          </p:nvGraphicFramePr>
          <p:xfrm>
            <a:off x="914400" y="3276600"/>
            <a:ext cx="4235450" cy="2146300"/>
          </p:xfrm>
          <a:graphic>
            <a:graphicData uri="http://schemas.openxmlformats.org/presentationml/2006/ole">
              <p:oleObj spid="_x0000_s18434" name="Image" r:id="rId6" imgW="8800000" imgH="4457143" progId="">
                <p:embed/>
              </p:oleObj>
            </a:graphicData>
          </a:graphic>
        </p:graphicFrame>
        <p:pic>
          <p:nvPicPr>
            <p:cNvPr id="13" name="Picture 8"/>
            <p:cNvPicPr>
              <a:picLocks noChangeAspect="1" noChangeArrowheads="1"/>
            </p:cNvPicPr>
            <p:nvPr/>
          </p:nvPicPr>
          <p:blipFill>
            <a:blip r:embed="rId7"/>
            <a:srcRect/>
            <a:stretch>
              <a:fillRect/>
            </a:stretch>
          </p:blipFill>
          <p:spPr bwMode="auto">
            <a:xfrm>
              <a:off x="4800600" y="3200400"/>
              <a:ext cx="3365500" cy="2117725"/>
            </a:xfrm>
            <a:prstGeom prst="rect">
              <a:avLst/>
            </a:prstGeom>
            <a:noFill/>
          </p:spPr>
        </p:pic>
        <p:sp>
          <p:nvSpPr>
            <p:cNvPr id="14" name="Rectangle 9"/>
            <p:cNvSpPr>
              <a:spLocks noChangeArrowheads="1"/>
            </p:cNvSpPr>
            <p:nvPr/>
          </p:nvSpPr>
          <p:spPr bwMode="auto">
            <a:xfrm>
              <a:off x="1295400" y="3200400"/>
              <a:ext cx="6934200" cy="2209800"/>
            </a:xfrm>
            <a:prstGeom prst="rect">
              <a:avLst/>
            </a:prstGeom>
            <a:noFill/>
            <a:ln w="9525">
              <a:solidFill>
                <a:schemeClr val="tx1"/>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1" name="Object 5"/>
          <p:cNvGraphicFramePr>
            <a:graphicFrameLocks noChangeAspect="1"/>
          </p:cNvGraphicFramePr>
          <p:nvPr/>
        </p:nvGraphicFramePr>
        <p:xfrm>
          <a:off x="868363" y="652463"/>
          <a:ext cx="7408862" cy="5553075"/>
        </p:xfrm>
        <a:graphic>
          <a:graphicData uri="http://schemas.openxmlformats.org/presentationml/2006/ole">
            <p:oleObj spid="_x0000_s44034" name="Image" r:id="rId3" imgW="7409524" imgH="5552381" progId="">
              <p:embed/>
            </p:oleObj>
          </a:graphicData>
        </a:graphic>
      </p:graphicFrame>
      <p:sp>
        <p:nvSpPr>
          <p:cNvPr id="4102" name="Text Box 6"/>
          <p:cNvSpPr txBox="1">
            <a:spLocks noChangeArrowheads="1"/>
          </p:cNvSpPr>
          <p:nvPr/>
        </p:nvSpPr>
        <p:spPr bwMode="auto">
          <a:xfrm>
            <a:off x="2498725" y="6284913"/>
            <a:ext cx="4552950" cy="366712"/>
          </a:xfrm>
          <a:prstGeom prst="rect">
            <a:avLst/>
          </a:prstGeom>
          <a:noFill/>
          <a:ln w="9525">
            <a:noFill/>
            <a:miter lim="800000"/>
            <a:headEnd/>
            <a:tailEnd/>
          </a:ln>
          <a:effectLst/>
        </p:spPr>
        <p:txBody>
          <a:bodyPr wrap="none">
            <a:spAutoFit/>
          </a:bodyPr>
          <a:lstStyle/>
          <a:p>
            <a:r>
              <a:rPr lang="en-US"/>
              <a:t>Collecting soil samples on Jinyun Mountain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4"/>
          <p:cNvGraphicFramePr>
            <a:graphicFrameLocks noChangeAspect="1"/>
          </p:cNvGraphicFramePr>
          <p:nvPr/>
        </p:nvGraphicFramePr>
        <p:xfrm>
          <a:off x="1863725" y="1397000"/>
          <a:ext cx="5418138" cy="4064000"/>
        </p:xfrm>
        <a:graphic>
          <a:graphicData uri="http://schemas.openxmlformats.org/presentationml/2006/ole">
            <p:oleObj spid="_x0000_s45058" name="Image" r:id="rId3" imgW="16253968" imgH="12190476" progId="">
              <p:embed/>
            </p:oleObj>
          </a:graphicData>
        </a:graphic>
      </p:graphicFrame>
      <p:sp>
        <p:nvSpPr>
          <p:cNvPr id="11269" name="Text Box 5"/>
          <p:cNvSpPr txBox="1">
            <a:spLocks noChangeArrowheads="1"/>
          </p:cNvSpPr>
          <p:nvPr/>
        </p:nvSpPr>
        <p:spPr bwMode="auto">
          <a:xfrm>
            <a:off x="1676400" y="5638800"/>
            <a:ext cx="5759450" cy="366713"/>
          </a:xfrm>
          <a:prstGeom prst="rect">
            <a:avLst/>
          </a:prstGeom>
          <a:noFill/>
          <a:ln w="9525">
            <a:noFill/>
            <a:miter lim="800000"/>
            <a:headEnd/>
            <a:tailEnd/>
          </a:ln>
          <a:effectLst/>
        </p:spPr>
        <p:txBody>
          <a:bodyPr wrap="none">
            <a:spAutoFit/>
          </a:bodyPr>
          <a:lstStyle/>
          <a:p>
            <a:r>
              <a:rPr lang="en-US"/>
              <a:t>A SJU Chemistry Students with his Chinese Lab Group</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IMG_1242"/>
          <p:cNvPicPr>
            <a:picLocks noChangeAspect="1" noChangeArrowheads="1"/>
          </p:cNvPicPr>
          <p:nvPr/>
        </p:nvPicPr>
        <p:blipFill>
          <a:blip r:embed="rId2"/>
          <a:srcRect/>
          <a:stretch>
            <a:fillRect/>
          </a:stretch>
        </p:blipFill>
        <p:spPr bwMode="auto">
          <a:xfrm>
            <a:off x="1295400" y="1295400"/>
            <a:ext cx="6019800" cy="4514850"/>
          </a:xfrm>
          <a:prstGeom prst="rect">
            <a:avLst/>
          </a:prstGeom>
          <a:noFill/>
        </p:spPr>
      </p:pic>
      <p:sp>
        <p:nvSpPr>
          <p:cNvPr id="13318" name="Text Box 6"/>
          <p:cNvSpPr txBox="1">
            <a:spLocks noChangeArrowheads="1"/>
          </p:cNvSpPr>
          <p:nvPr/>
        </p:nvSpPr>
        <p:spPr bwMode="auto">
          <a:xfrm>
            <a:off x="2286000" y="5867400"/>
            <a:ext cx="4883150" cy="366713"/>
          </a:xfrm>
          <a:prstGeom prst="rect">
            <a:avLst/>
          </a:prstGeom>
          <a:noFill/>
          <a:ln w="9525">
            <a:noFill/>
            <a:miter lim="800000"/>
            <a:headEnd/>
            <a:tailEnd/>
          </a:ln>
          <a:effectLst/>
        </p:spPr>
        <p:txBody>
          <a:bodyPr wrap="none">
            <a:spAutoFit/>
          </a:bodyPr>
          <a:lstStyle/>
          <a:p>
            <a:r>
              <a:rPr lang="en-US"/>
              <a:t>The Physics Pairs and Faculty Mentor at SWU</a:t>
            </a:r>
          </a:p>
        </p:txBody>
      </p:sp>
      <p:cxnSp>
        <p:nvCxnSpPr>
          <p:cNvPr id="5" name="Straight Arrow Connector 4"/>
          <p:cNvCxnSpPr/>
          <p:nvPr/>
        </p:nvCxnSpPr>
        <p:spPr>
          <a:xfrm rot="10800000" flipV="1">
            <a:off x="2715905" y="996287"/>
            <a:ext cx="859809" cy="68238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842448" y="559559"/>
            <a:ext cx="3179075" cy="307777"/>
          </a:xfrm>
          <a:prstGeom prst="rect">
            <a:avLst/>
          </a:prstGeom>
          <a:noFill/>
        </p:spPr>
        <p:txBody>
          <a:bodyPr wrap="none" rtlCol="0">
            <a:spAutoFit/>
          </a:bodyPr>
          <a:lstStyle/>
          <a:p>
            <a:r>
              <a:rPr lang="en-US" sz="1400" dirty="0" smtClean="0"/>
              <a:t>Graduate student, Stanford University</a:t>
            </a:r>
            <a:endParaRPr lang="en-US" sz="1400" dirty="0"/>
          </a:p>
        </p:txBody>
      </p:sp>
      <p:cxnSp>
        <p:nvCxnSpPr>
          <p:cNvPr id="7" name="Straight Arrow Connector 6"/>
          <p:cNvCxnSpPr/>
          <p:nvPr/>
        </p:nvCxnSpPr>
        <p:spPr>
          <a:xfrm rot="10800000" flipV="1">
            <a:off x="4833584" y="1160059"/>
            <a:ext cx="1580865" cy="1285165"/>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161129" y="766549"/>
            <a:ext cx="1949316" cy="307777"/>
          </a:xfrm>
          <a:prstGeom prst="rect">
            <a:avLst/>
          </a:prstGeom>
          <a:noFill/>
        </p:spPr>
        <p:txBody>
          <a:bodyPr wrap="none" rtlCol="0">
            <a:spAutoFit/>
          </a:bodyPr>
          <a:lstStyle/>
          <a:p>
            <a:r>
              <a:rPr lang="en-US" sz="1400" dirty="0" smtClean="0"/>
              <a:t>Transfer student, CSB</a:t>
            </a:r>
            <a:endParaRPr lang="en-US" sz="1400" dirty="0"/>
          </a:p>
        </p:txBody>
      </p:sp>
      <p:sp>
        <p:nvSpPr>
          <p:cNvPr id="10" name="TextBox 9"/>
          <p:cNvSpPr txBox="1"/>
          <p:nvPr/>
        </p:nvSpPr>
        <p:spPr>
          <a:xfrm>
            <a:off x="7262884" y="630073"/>
            <a:ext cx="1665841" cy="523220"/>
          </a:xfrm>
          <a:prstGeom prst="rect">
            <a:avLst/>
          </a:prstGeom>
          <a:noFill/>
        </p:spPr>
        <p:txBody>
          <a:bodyPr wrap="none" rtlCol="0">
            <a:spAutoFit/>
          </a:bodyPr>
          <a:lstStyle/>
          <a:p>
            <a:r>
              <a:rPr lang="en-US" sz="1400" dirty="0" smtClean="0"/>
              <a:t>Graduate student, </a:t>
            </a:r>
          </a:p>
          <a:p>
            <a:pPr algn="ctr"/>
            <a:r>
              <a:rPr lang="en-US" sz="1400" dirty="0" smtClean="0"/>
              <a:t>SWU  University</a:t>
            </a:r>
            <a:endParaRPr lang="en-US" sz="1400" dirty="0"/>
          </a:p>
        </p:txBody>
      </p:sp>
      <p:cxnSp>
        <p:nvCxnSpPr>
          <p:cNvPr id="11" name="Straight Arrow Connector 10"/>
          <p:cNvCxnSpPr/>
          <p:nvPr/>
        </p:nvCxnSpPr>
        <p:spPr>
          <a:xfrm rot="10800000" flipV="1">
            <a:off x="5709319" y="1146412"/>
            <a:ext cx="1796951" cy="141026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2" name="Object 4"/>
          <p:cNvGraphicFramePr>
            <a:graphicFrameLocks noChangeAspect="1"/>
          </p:cNvGraphicFramePr>
          <p:nvPr/>
        </p:nvGraphicFramePr>
        <p:xfrm>
          <a:off x="1066800" y="1066800"/>
          <a:ext cx="6934200" cy="4357688"/>
        </p:xfrm>
        <a:graphic>
          <a:graphicData uri="http://schemas.openxmlformats.org/presentationml/2006/ole">
            <p:oleObj spid="_x0000_s46082" name="Image" r:id="rId3" imgW="3188163" imgH="2003312" progId="">
              <p:embed/>
            </p:oleObj>
          </a:graphicData>
        </a:graphic>
      </p:graphicFrame>
      <p:sp>
        <p:nvSpPr>
          <p:cNvPr id="7173" name="Text Box 5"/>
          <p:cNvSpPr txBox="1">
            <a:spLocks noChangeArrowheads="1"/>
          </p:cNvSpPr>
          <p:nvPr/>
        </p:nvSpPr>
        <p:spPr bwMode="auto">
          <a:xfrm>
            <a:off x="1981200" y="5486400"/>
            <a:ext cx="5327650" cy="366713"/>
          </a:xfrm>
          <a:prstGeom prst="rect">
            <a:avLst/>
          </a:prstGeom>
          <a:noFill/>
          <a:ln w="9525">
            <a:noFill/>
            <a:miter lim="800000"/>
            <a:headEnd/>
            <a:tailEnd/>
          </a:ln>
          <a:effectLst/>
        </p:spPr>
        <p:txBody>
          <a:bodyPr wrap="none">
            <a:spAutoFit/>
          </a:bodyPr>
          <a:lstStyle/>
          <a:p>
            <a:r>
              <a:rPr lang="en-US"/>
              <a:t>The China Students and Professor Xie in St. Cloud</a:t>
            </a:r>
          </a:p>
        </p:txBody>
      </p:sp>
      <p:cxnSp>
        <p:nvCxnSpPr>
          <p:cNvPr id="5" name="Straight Arrow Connector 4"/>
          <p:cNvCxnSpPr/>
          <p:nvPr/>
        </p:nvCxnSpPr>
        <p:spPr>
          <a:xfrm>
            <a:off x="2333767" y="518615"/>
            <a:ext cx="1119117" cy="982639"/>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805218" y="191071"/>
            <a:ext cx="3009157" cy="307777"/>
          </a:xfrm>
          <a:prstGeom prst="rect">
            <a:avLst/>
          </a:prstGeom>
          <a:noFill/>
        </p:spPr>
        <p:txBody>
          <a:bodyPr wrap="none" rtlCol="0">
            <a:spAutoFit/>
          </a:bodyPr>
          <a:lstStyle/>
          <a:p>
            <a:r>
              <a:rPr lang="en-US" sz="1400" dirty="0" smtClean="0"/>
              <a:t>Graduate student, </a:t>
            </a:r>
            <a:r>
              <a:rPr lang="en-US" sz="1400" dirty="0" err="1" smtClean="0"/>
              <a:t>Fudan</a:t>
            </a:r>
            <a:r>
              <a:rPr lang="en-US" sz="1400" dirty="0" smtClean="0"/>
              <a:t> University</a:t>
            </a:r>
            <a:endParaRPr lang="en-US" sz="1400" dirty="0"/>
          </a:p>
        </p:txBody>
      </p:sp>
      <p:cxnSp>
        <p:nvCxnSpPr>
          <p:cNvPr id="8" name="Straight Arrow Connector 7"/>
          <p:cNvCxnSpPr/>
          <p:nvPr/>
        </p:nvCxnSpPr>
        <p:spPr>
          <a:xfrm rot="5400000">
            <a:off x="4517410" y="887104"/>
            <a:ext cx="1296537" cy="77792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355910" y="275232"/>
            <a:ext cx="3692934" cy="307777"/>
          </a:xfrm>
          <a:prstGeom prst="rect">
            <a:avLst/>
          </a:prstGeom>
          <a:noFill/>
        </p:spPr>
        <p:txBody>
          <a:bodyPr wrap="none" rtlCol="0">
            <a:spAutoFit/>
          </a:bodyPr>
          <a:lstStyle/>
          <a:p>
            <a:r>
              <a:rPr lang="en-US" sz="1400" dirty="0" smtClean="0"/>
              <a:t>Graduate student, Michigan Tech. University</a:t>
            </a:r>
            <a:endParaRPr lang="en-US" sz="1400" dirty="0"/>
          </a:p>
        </p:txBody>
      </p:sp>
      <p:cxnSp>
        <p:nvCxnSpPr>
          <p:cNvPr id="11" name="Straight Arrow Connector 10"/>
          <p:cNvCxnSpPr/>
          <p:nvPr/>
        </p:nvCxnSpPr>
        <p:spPr>
          <a:xfrm rot="10800000" flipV="1">
            <a:off x="5459104" y="1078173"/>
            <a:ext cx="1187356" cy="91440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732489" y="755178"/>
            <a:ext cx="3411511" cy="307777"/>
          </a:xfrm>
          <a:prstGeom prst="rect">
            <a:avLst/>
          </a:prstGeom>
          <a:noFill/>
        </p:spPr>
        <p:txBody>
          <a:bodyPr wrap="none" rtlCol="0">
            <a:spAutoFit/>
          </a:bodyPr>
          <a:lstStyle/>
          <a:p>
            <a:r>
              <a:rPr lang="en-US" sz="1400" dirty="0" smtClean="0"/>
              <a:t>Medical School, UC Riverside, California</a:t>
            </a:r>
            <a:endParaRPr lang="en-US" sz="1400" dirty="0"/>
          </a:p>
        </p:txBody>
      </p:sp>
      <p:cxnSp>
        <p:nvCxnSpPr>
          <p:cNvPr id="15" name="Straight Arrow Connector 14"/>
          <p:cNvCxnSpPr/>
          <p:nvPr/>
        </p:nvCxnSpPr>
        <p:spPr>
          <a:xfrm>
            <a:off x="1446663" y="1173707"/>
            <a:ext cx="846161" cy="76427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0" y="466300"/>
            <a:ext cx="2573140" cy="738664"/>
          </a:xfrm>
          <a:prstGeom prst="rect">
            <a:avLst/>
          </a:prstGeom>
          <a:noFill/>
        </p:spPr>
        <p:txBody>
          <a:bodyPr wrap="none" rtlCol="0">
            <a:spAutoFit/>
          </a:bodyPr>
          <a:lstStyle/>
          <a:p>
            <a:pPr algn="ctr"/>
            <a:r>
              <a:rPr lang="en-US" sz="1400" dirty="0" smtClean="0"/>
              <a:t>Graduate student, </a:t>
            </a:r>
          </a:p>
          <a:p>
            <a:r>
              <a:rPr lang="en-US" sz="1400" dirty="0" smtClean="0"/>
              <a:t>Southern Methodist University</a:t>
            </a:r>
          </a:p>
          <a:p>
            <a:pPr algn="ctr"/>
            <a:r>
              <a:rPr lang="en-US" sz="1400" dirty="0" smtClean="0"/>
              <a:t>Texas</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6" name="Object 4"/>
          <p:cNvGraphicFramePr>
            <a:graphicFrameLocks noChangeAspect="1"/>
          </p:cNvGraphicFramePr>
          <p:nvPr/>
        </p:nvGraphicFramePr>
        <p:xfrm>
          <a:off x="1295400" y="914400"/>
          <a:ext cx="6353175" cy="4043363"/>
        </p:xfrm>
        <a:graphic>
          <a:graphicData uri="http://schemas.openxmlformats.org/presentationml/2006/ole">
            <p:oleObj spid="_x0000_s50178" name="Image" r:id="rId3" imgW="2953518" imgH="1878857" progId="">
              <p:embed/>
            </p:oleObj>
          </a:graphicData>
        </a:graphic>
      </p:graphicFrame>
      <p:sp>
        <p:nvSpPr>
          <p:cNvPr id="8198" name="Text Box 6"/>
          <p:cNvSpPr txBox="1">
            <a:spLocks noChangeArrowheads="1"/>
          </p:cNvSpPr>
          <p:nvPr/>
        </p:nvSpPr>
        <p:spPr bwMode="auto">
          <a:xfrm>
            <a:off x="3032125" y="5141913"/>
            <a:ext cx="3219450" cy="366712"/>
          </a:xfrm>
          <a:prstGeom prst="rect">
            <a:avLst/>
          </a:prstGeom>
          <a:noFill/>
          <a:ln w="9525">
            <a:noFill/>
            <a:miter lim="800000"/>
            <a:headEnd/>
            <a:tailEnd/>
          </a:ln>
          <a:effectLst/>
        </p:spPr>
        <p:txBody>
          <a:bodyPr wrap="none">
            <a:spAutoFit/>
          </a:bodyPr>
          <a:lstStyle/>
          <a:p>
            <a:r>
              <a:rPr lang="en-US"/>
              <a:t>A CSB/SWU Pair at Lake Sag</a:t>
            </a:r>
          </a:p>
        </p:txBody>
      </p:sp>
      <p:cxnSp>
        <p:nvCxnSpPr>
          <p:cNvPr id="5" name="Straight Arrow Connector 4"/>
          <p:cNvCxnSpPr/>
          <p:nvPr/>
        </p:nvCxnSpPr>
        <p:spPr>
          <a:xfrm rot="5400000">
            <a:off x="2518013" y="743803"/>
            <a:ext cx="1078173" cy="928047"/>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731827" y="288877"/>
            <a:ext cx="2206053" cy="307777"/>
          </a:xfrm>
          <a:prstGeom prst="rect">
            <a:avLst/>
          </a:prstGeom>
          <a:noFill/>
        </p:spPr>
        <p:txBody>
          <a:bodyPr wrap="none" rtlCol="0">
            <a:spAutoFit/>
          </a:bodyPr>
          <a:lstStyle/>
          <a:p>
            <a:r>
              <a:rPr lang="en-US" sz="1400" dirty="0" smtClean="0"/>
              <a:t>Medical School California</a:t>
            </a:r>
            <a:endParaRPr lang="en-US" sz="1400" dirty="0"/>
          </a:p>
        </p:txBody>
      </p:sp>
      <p:cxnSp>
        <p:nvCxnSpPr>
          <p:cNvPr id="8" name="Straight Arrow Connector 7"/>
          <p:cNvCxnSpPr/>
          <p:nvPr/>
        </p:nvCxnSpPr>
        <p:spPr>
          <a:xfrm rot="5400000">
            <a:off x="7124132" y="682388"/>
            <a:ext cx="545911" cy="54591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405349" y="263856"/>
            <a:ext cx="2424062" cy="307777"/>
          </a:xfrm>
          <a:prstGeom prst="rect">
            <a:avLst/>
          </a:prstGeom>
          <a:noFill/>
        </p:spPr>
        <p:txBody>
          <a:bodyPr wrap="none" rtlCol="0">
            <a:spAutoFit/>
          </a:bodyPr>
          <a:lstStyle/>
          <a:p>
            <a:r>
              <a:rPr lang="en-US" sz="1400" dirty="0" smtClean="0"/>
              <a:t>Optometry School California</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4" name="Object 4"/>
          <p:cNvGraphicFramePr>
            <a:graphicFrameLocks noChangeAspect="1"/>
          </p:cNvGraphicFramePr>
          <p:nvPr/>
        </p:nvGraphicFramePr>
        <p:xfrm>
          <a:off x="1714500" y="1517650"/>
          <a:ext cx="5715000" cy="3822700"/>
        </p:xfrm>
        <a:graphic>
          <a:graphicData uri="http://schemas.openxmlformats.org/presentationml/2006/ole">
            <p:oleObj spid="_x0000_s48130" name="Image" r:id="rId3" imgW="5714286" imgH="3822222" progId="">
              <p:embed/>
            </p:oleObj>
          </a:graphicData>
        </a:graphic>
      </p:graphicFrame>
      <p:sp>
        <p:nvSpPr>
          <p:cNvPr id="10245" name="Text Box 5"/>
          <p:cNvSpPr txBox="1">
            <a:spLocks noChangeArrowheads="1"/>
          </p:cNvSpPr>
          <p:nvPr/>
        </p:nvSpPr>
        <p:spPr bwMode="auto">
          <a:xfrm>
            <a:off x="3108325" y="5522913"/>
            <a:ext cx="3498850" cy="366712"/>
          </a:xfrm>
          <a:prstGeom prst="rect">
            <a:avLst/>
          </a:prstGeom>
          <a:noFill/>
          <a:ln w="9525">
            <a:noFill/>
            <a:miter lim="800000"/>
            <a:headEnd/>
            <a:tailEnd/>
          </a:ln>
          <a:effectLst/>
        </p:spPr>
        <p:txBody>
          <a:bodyPr wrap="none">
            <a:spAutoFit/>
          </a:bodyPr>
          <a:lstStyle/>
          <a:p>
            <a:r>
              <a:rPr lang="en-US" dirty="0"/>
              <a:t>A CSB/SWU Biology Pair at SJU</a:t>
            </a:r>
          </a:p>
        </p:txBody>
      </p:sp>
      <p:cxnSp>
        <p:nvCxnSpPr>
          <p:cNvPr id="5" name="Straight Arrow Connector 4"/>
          <p:cNvCxnSpPr/>
          <p:nvPr/>
        </p:nvCxnSpPr>
        <p:spPr>
          <a:xfrm>
            <a:off x="1910687" y="1105469"/>
            <a:ext cx="1023582" cy="100993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rot="5400000">
            <a:off x="5138382" y="1194179"/>
            <a:ext cx="1351128" cy="111911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00501" y="736979"/>
            <a:ext cx="2744662" cy="307777"/>
          </a:xfrm>
          <a:prstGeom prst="rect">
            <a:avLst/>
          </a:prstGeom>
          <a:noFill/>
        </p:spPr>
        <p:txBody>
          <a:bodyPr wrap="none" rtlCol="0">
            <a:spAutoFit/>
          </a:bodyPr>
          <a:lstStyle/>
          <a:p>
            <a:r>
              <a:rPr lang="en-US" sz="1400" dirty="0" smtClean="0"/>
              <a:t>Medical School, Minnesota USA</a:t>
            </a:r>
            <a:endParaRPr lang="en-US" sz="1400" dirty="0"/>
          </a:p>
        </p:txBody>
      </p:sp>
      <p:sp>
        <p:nvSpPr>
          <p:cNvPr id="10" name="TextBox 9"/>
          <p:cNvSpPr txBox="1"/>
          <p:nvPr/>
        </p:nvSpPr>
        <p:spPr>
          <a:xfrm>
            <a:off x="5065594" y="630071"/>
            <a:ext cx="2511521" cy="307777"/>
          </a:xfrm>
          <a:prstGeom prst="rect">
            <a:avLst/>
          </a:prstGeom>
          <a:noFill/>
        </p:spPr>
        <p:txBody>
          <a:bodyPr wrap="none" rtlCol="0">
            <a:spAutoFit/>
          </a:bodyPr>
          <a:lstStyle/>
          <a:p>
            <a:r>
              <a:rPr lang="en-US" sz="1400" dirty="0" smtClean="0"/>
              <a:t>Graduate School, Texas USA</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8" name="Object 4"/>
          <p:cNvGraphicFramePr>
            <a:graphicFrameLocks noChangeAspect="1"/>
          </p:cNvGraphicFramePr>
          <p:nvPr/>
        </p:nvGraphicFramePr>
        <p:xfrm>
          <a:off x="533400" y="1219200"/>
          <a:ext cx="8229600" cy="4095750"/>
        </p:xfrm>
        <a:graphic>
          <a:graphicData uri="http://schemas.openxmlformats.org/presentationml/2006/ole">
            <p:oleObj spid="_x0000_s49154" name="Image" r:id="rId3" imgW="3530035" imgH="1757067" progId="">
              <p:embed/>
            </p:oleObj>
          </a:graphicData>
        </a:graphic>
      </p:graphicFrame>
      <p:sp>
        <p:nvSpPr>
          <p:cNvPr id="6149" name="Text Box 5"/>
          <p:cNvSpPr txBox="1">
            <a:spLocks noChangeArrowheads="1"/>
          </p:cNvSpPr>
          <p:nvPr/>
        </p:nvSpPr>
        <p:spPr bwMode="auto">
          <a:xfrm>
            <a:off x="1752600" y="5783263"/>
            <a:ext cx="5715000" cy="366712"/>
          </a:xfrm>
          <a:prstGeom prst="rect">
            <a:avLst/>
          </a:prstGeom>
          <a:noFill/>
          <a:ln w="9525">
            <a:noFill/>
            <a:miter lim="800000"/>
            <a:headEnd/>
            <a:tailEnd/>
          </a:ln>
          <a:effectLst/>
        </p:spPr>
        <p:txBody>
          <a:bodyPr>
            <a:spAutoFit/>
          </a:bodyPr>
          <a:lstStyle/>
          <a:p>
            <a:pPr>
              <a:spcBef>
                <a:spcPct val="50000"/>
              </a:spcBef>
            </a:pPr>
            <a:r>
              <a:rPr lang="en-US"/>
              <a:t>The Final Banquet at the President’s House - CSB</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550988" y="1163638"/>
            <a:ext cx="6040437" cy="4530725"/>
          </a:xfrm>
          <a:prstGeom prst="rect">
            <a:avLst/>
          </a:prstGeom>
          <a:noFill/>
          <a:ln w="9525">
            <a:noFill/>
            <a:miter lim="800000"/>
            <a:headEnd/>
            <a:tailEnd/>
          </a:ln>
          <a:effectLst/>
        </p:spPr>
      </p:pic>
      <p:sp>
        <p:nvSpPr>
          <p:cNvPr id="4" name="TextBox 3"/>
          <p:cNvSpPr txBox="1"/>
          <p:nvPr/>
        </p:nvSpPr>
        <p:spPr>
          <a:xfrm>
            <a:off x="2006221" y="682388"/>
            <a:ext cx="5131558" cy="369332"/>
          </a:xfrm>
          <a:prstGeom prst="rect">
            <a:avLst/>
          </a:prstGeom>
          <a:noFill/>
        </p:spPr>
        <p:txBody>
          <a:bodyPr wrap="square" rtlCol="0">
            <a:spAutoFit/>
          </a:bodyPr>
          <a:lstStyle/>
          <a:p>
            <a:pPr algn="ctr"/>
            <a:r>
              <a:rPr lang="en-US" dirty="0" smtClean="0"/>
              <a:t>Summer 2007 Participants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2"/>
          <a:srcRect/>
          <a:stretch>
            <a:fillRect/>
          </a:stretch>
        </p:blipFill>
        <p:spPr bwMode="auto">
          <a:xfrm>
            <a:off x="501011" y="1136911"/>
            <a:ext cx="8169275" cy="4910137"/>
          </a:xfrm>
          <a:prstGeom prst="rect">
            <a:avLst/>
          </a:prstGeom>
          <a:noFill/>
          <a:ln w="9525">
            <a:noFill/>
            <a:miter lim="800000"/>
            <a:headEnd/>
            <a:tailEnd/>
          </a:ln>
          <a:effectLst/>
        </p:spPr>
      </p:pic>
      <p:sp>
        <p:nvSpPr>
          <p:cNvPr id="5" name="TextBox 4"/>
          <p:cNvSpPr txBox="1"/>
          <p:nvPr/>
        </p:nvSpPr>
        <p:spPr>
          <a:xfrm>
            <a:off x="2006221" y="682388"/>
            <a:ext cx="5131558" cy="369332"/>
          </a:xfrm>
          <a:prstGeom prst="rect">
            <a:avLst/>
          </a:prstGeom>
          <a:noFill/>
        </p:spPr>
        <p:txBody>
          <a:bodyPr wrap="square" rtlCol="0">
            <a:spAutoFit/>
          </a:bodyPr>
          <a:lstStyle/>
          <a:p>
            <a:pPr algn="ctr"/>
            <a:r>
              <a:rPr lang="en-US" dirty="0" smtClean="0"/>
              <a:t>Summer 2008 Participants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254077" y="433388"/>
            <a:ext cx="6473825" cy="6424612"/>
            <a:chOff x="0" y="735"/>
            <a:chExt cx="4078" cy="4047"/>
          </a:xfrm>
        </p:grpSpPr>
        <p:pic>
          <p:nvPicPr>
            <p:cNvPr id="3" name="Picture 4" descr="china_rel96"/>
            <p:cNvPicPr>
              <a:picLocks noChangeAspect="1" noChangeArrowheads="1"/>
            </p:cNvPicPr>
            <p:nvPr/>
          </p:nvPicPr>
          <p:blipFill>
            <a:blip r:embed="rId2"/>
            <a:srcRect/>
            <a:stretch>
              <a:fillRect/>
            </a:stretch>
          </p:blipFill>
          <p:spPr bwMode="auto">
            <a:xfrm>
              <a:off x="0" y="735"/>
              <a:ext cx="4078" cy="4047"/>
            </a:xfrm>
            <a:prstGeom prst="rect">
              <a:avLst/>
            </a:prstGeom>
            <a:noFill/>
          </p:spPr>
        </p:pic>
        <p:sp>
          <p:nvSpPr>
            <p:cNvPr id="4" name="Text Box 10"/>
            <p:cNvSpPr txBox="1">
              <a:spLocks noChangeArrowheads="1"/>
            </p:cNvSpPr>
            <p:nvPr/>
          </p:nvSpPr>
          <p:spPr bwMode="auto">
            <a:xfrm>
              <a:off x="2171" y="2906"/>
              <a:ext cx="453" cy="212"/>
            </a:xfrm>
            <a:prstGeom prst="rect">
              <a:avLst/>
            </a:prstGeom>
            <a:solidFill>
              <a:srgbClr val="FFFF00"/>
            </a:solidFill>
            <a:ln w="9525">
              <a:noFill/>
              <a:miter lim="800000"/>
              <a:headEnd/>
              <a:tailEnd/>
            </a:ln>
            <a:effectLst/>
          </p:spPr>
          <p:txBody>
            <a:bodyPr wrap="none">
              <a:spAutoFit/>
            </a:bodyPr>
            <a:lstStyle/>
            <a:p>
              <a:r>
                <a:rPr lang="en-US" sz="800" b="1" dirty="0" err="1"/>
                <a:t>Beibei</a:t>
              </a:r>
              <a:endParaRPr lang="en-US" sz="800" b="1" dirty="0"/>
            </a:p>
            <a:p>
              <a:r>
                <a:rPr lang="en-US" sz="800" b="1" dirty="0"/>
                <a:t>Chongqing</a:t>
              </a:r>
            </a:p>
          </p:txBody>
        </p:sp>
        <p:sp>
          <p:nvSpPr>
            <p:cNvPr id="5" name="Text Box 23"/>
            <p:cNvSpPr txBox="1">
              <a:spLocks noChangeArrowheads="1"/>
            </p:cNvSpPr>
            <p:nvPr/>
          </p:nvSpPr>
          <p:spPr bwMode="auto">
            <a:xfrm>
              <a:off x="2808" y="2051"/>
              <a:ext cx="330" cy="135"/>
            </a:xfrm>
            <a:prstGeom prst="rect">
              <a:avLst/>
            </a:prstGeom>
            <a:solidFill>
              <a:srgbClr val="FFFF00"/>
            </a:solidFill>
            <a:ln w="9525">
              <a:noFill/>
              <a:miter lim="800000"/>
              <a:headEnd/>
              <a:tailEnd/>
            </a:ln>
            <a:effectLst/>
          </p:spPr>
          <p:txBody>
            <a:bodyPr wrap="none">
              <a:spAutoFit/>
            </a:bodyPr>
            <a:lstStyle/>
            <a:p>
              <a:r>
                <a:rPr lang="en-US" sz="800" b="1" dirty="0"/>
                <a:t>Beijing</a:t>
              </a:r>
            </a:p>
          </p:txBody>
        </p:sp>
        <p:sp>
          <p:nvSpPr>
            <p:cNvPr id="6" name="Line 34"/>
            <p:cNvSpPr>
              <a:spLocks noChangeShapeType="1"/>
            </p:cNvSpPr>
            <p:nvPr/>
          </p:nvSpPr>
          <p:spPr bwMode="auto">
            <a:xfrm rot="1414087" flipH="1">
              <a:off x="2470" y="2230"/>
              <a:ext cx="303" cy="777"/>
            </a:xfrm>
            <a:prstGeom prst="line">
              <a:avLst/>
            </a:prstGeom>
            <a:noFill/>
            <a:ln w="25400">
              <a:solidFill>
                <a:srgbClr val="FF0000"/>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65078" y="990600"/>
            <a:ext cx="6248400" cy="1892826"/>
          </a:xfrm>
          <a:prstGeom prst="rect">
            <a:avLst/>
          </a:prstGeom>
          <a:noFill/>
          <a:ln w="9525">
            <a:noFill/>
            <a:miter lim="800000"/>
            <a:headEnd/>
            <a:tailEnd/>
          </a:ln>
          <a:effectLst/>
        </p:spPr>
        <p:txBody>
          <a:bodyPr>
            <a:spAutoFit/>
          </a:bodyPr>
          <a:lstStyle/>
          <a:p>
            <a:pPr>
              <a:spcBef>
                <a:spcPct val="50000"/>
              </a:spcBef>
            </a:pPr>
            <a:r>
              <a:rPr lang="en-US" dirty="0" smtClean="0"/>
              <a:t/>
            </a:r>
            <a:br>
              <a:rPr lang="en-US" dirty="0" smtClean="0"/>
            </a:br>
            <a:r>
              <a:rPr lang="en-US" dirty="0" smtClean="0"/>
              <a:t>8 students:</a:t>
            </a:r>
            <a:endParaRPr lang="en-US" dirty="0"/>
          </a:p>
          <a:p>
            <a:pPr>
              <a:spcBef>
                <a:spcPct val="50000"/>
              </a:spcBef>
              <a:buFontTx/>
              <a:buChar char="•"/>
            </a:pPr>
            <a:r>
              <a:rPr lang="en-US" dirty="0" smtClean="0"/>
              <a:t> 4 biochemistry/chemistry</a:t>
            </a:r>
          </a:p>
          <a:p>
            <a:pPr>
              <a:spcBef>
                <a:spcPct val="50000"/>
              </a:spcBef>
              <a:buFontTx/>
              <a:buChar char="•"/>
            </a:pPr>
            <a:r>
              <a:rPr lang="en-US" dirty="0" smtClean="0"/>
              <a:t>2 biology</a:t>
            </a:r>
            <a:endParaRPr lang="en-US" dirty="0"/>
          </a:p>
          <a:p>
            <a:pPr>
              <a:spcBef>
                <a:spcPct val="50000"/>
              </a:spcBef>
              <a:buFontTx/>
              <a:buChar char="•"/>
            </a:pPr>
            <a:r>
              <a:rPr lang="en-US" dirty="0" smtClean="0"/>
              <a:t>2 physics</a:t>
            </a:r>
            <a:endParaRPr lang="en-US" dirty="0"/>
          </a:p>
        </p:txBody>
      </p:sp>
      <p:sp>
        <p:nvSpPr>
          <p:cNvPr id="3" name="Text Box 5"/>
          <p:cNvSpPr txBox="1">
            <a:spLocks noChangeArrowheads="1"/>
          </p:cNvSpPr>
          <p:nvPr/>
        </p:nvSpPr>
        <p:spPr bwMode="auto">
          <a:xfrm>
            <a:off x="303663" y="874593"/>
            <a:ext cx="1839036" cy="366713"/>
          </a:xfrm>
          <a:prstGeom prst="rect">
            <a:avLst/>
          </a:prstGeom>
          <a:noFill/>
          <a:ln w="9525">
            <a:noFill/>
            <a:miter lim="800000"/>
            <a:headEnd/>
            <a:tailEnd/>
          </a:ln>
          <a:effectLst/>
        </p:spPr>
        <p:txBody>
          <a:bodyPr wrap="square">
            <a:spAutoFit/>
          </a:bodyPr>
          <a:lstStyle/>
          <a:p>
            <a:pPr>
              <a:spcBef>
                <a:spcPct val="50000"/>
              </a:spcBef>
            </a:pPr>
            <a:r>
              <a:rPr lang="en-US" b="1" dirty="0"/>
              <a:t>Summer 2006</a:t>
            </a:r>
          </a:p>
        </p:txBody>
      </p:sp>
      <p:sp>
        <p:nvSpPr>
          <p:cNvPr id="6" name="Text Box 4"/>
          <p:cNvSpPr txBox="1">
            <a:spLocks noChangeArrowheads="1"/>
          </p:cNvSpPr>
          <p:nvPr/>
        </p:nvSpPr>
        <p:spPr bwMode="auto">
          <a:xfrm>
            <a:off x="3342565" y="1227090"/>
            <a:ext cx="3071883" cy="2446824"/>
          </a:xfrm>
          <a:prstGeom prst="rect">
            <a:avLst/>
          </a:prstGeom>
          <a:noFill/>
          <a:ln w="9525">
            <a:noFill/>
            <a:miter lim="800000"/>
            <a:headEnd/>
            <a:tailEnd/>
          </a:ln>
          <a:effectLst/>
        </p:spPr>
        <p:txBody>
          <a:bodyPr wrap="square">
            <a:spAutoFit/>
          </a:bodyPr>
          <a:lstStyle/>
          <a:p>
            <a:pPr>
              <a:spcBef>
                <a:spcPct val="50000"/>
              </a:spcBef>
            </a:pPr>
            <a:r>
              <a:rPr lang="en-US" dirty="0" smtClean="0"/>
              <a:t>9 students:</a:t>
            </a:r>
            <a:endParaRPr lang="en-US" dirty="0"/>
          </a:p>
          <a:p>
            <a:pPr>
              <a:spcBef>
                <a:spcPct val="50000"/>
              </a:spcBef>
              <a:buFontTx/>
              <a:buChar char="•"/>
            </a:pPr>
            <a:r>
              <a:rPr lang="en-US" dirty="0"/>
              <a:t> </a:t>
            </a:r>
            <a:r>
              <a:rPr lang="en-US" dirty="0" smtClean="0"/>
              <a:t>4 biochemistry/chemistry</a:t>
            </a:r>
            <a:endParaRPr lang="en-US" dirty="0"/>
          </a:p>
          <a:p>
            <a:pPr>
              <a:spcBef>
                <a:spcPct val="50000"/>
              </a:spcBef>
              <a:buFontTx/>
              <a:buChar char="•"/>
            </a:pPr>
            <a:r>
              <a:rPr lang="en-US" dirty="0"/>
              <a:t> </a:t>
            </a:r>
            <a:r>
              <a:rPr lang="en-US" dirty="0" smtClean="0"/>
              <a:t>2 biology</a:t>
            </a:r>
            <a:endParaRPr lang="en-US" dirty="0"/>
          </a:p>
          <a:p>
            <a:pPr>
              <a:spcBef>
                <a:spcPct val="50000"/>
              </a:spcBef>
              <a:buFontTx/>
              <a:buChar char="•"/>
            </a:pPr>
            <a:r>
              <a:rPr lang="en-US" dirty="0" smtClean="0"/>
              <a:t> 1 physics</a:t>
            </a:r>
          </a:p>
          <a:p>
            <a:pPr>
              <a:spcBef>
                <a:spcPct val="50000"/>
              </a:spcBef>
              <a:buFontTx/>
              <a:buChar char="•"/>
            </a:pPr>
            <a:r>
              <a:rPr lang="en-US" dirty="0" smtClean="0"/>
              <a:t> 1 mathematics</a:t>
            </a:r>
          </a:p>
          <a:p>
            <a:pPr>
              <a:spcBef>
                <a:spcPct val="50000"/>
              </a:spcBef>
              <a:buFontTx/>
              <a:buChar char="•"/>
            </a:pPr>
            <a:r>
              <a:rPr lang="en-US" dirty="0" smtClean="0"/>
              <a:t> 1 psychology</a:t>
            </a:r>
            <a:endParaRPr lang="en-US" dirty="0"/>
          </a:p>
        </p:txBody>
      </p:sp>
      <p:sp>
        <p:nvSpPr>
          <p:cNvPr id="7" name="Text Box 5"/>
          <p:cNvSpPr txBox="1">
            <a:spLocks noChangeArrowheads="1"/>
          </p:cNvSpPr>
          <p:nvPr/>
        </p:nvSpPr>
        <p:spPr bwMode="auto">
          <a:xfrm>
            <a:off x="3294797" y="851776"/>
            <a:ext cx="1727579" cy="366713"/>
          </a:xfrm>
          <a:prstGeom prst="rect">
            <a:avLst/>
          </a:prstGeom>
          <a:noFill/>
          <a:ln w="9525">
            <a:noFill/>
            <a:miter lim="800000"/>
            <a:headEnd/>
            <a:tailEnd/>
          </a:ln>
          <a:effectLst/>
        </p:spPr>
        <p:txBody>
          <a:bodyPr wrap="square">
            <a:spAutoFit/>
          </a:bodyPr>
          <a:lstStyle/>
          <a:p>
            <a:pPr>
              <a:spcBef>
                <a:spcPct val="50000"/>
              </a:spcBef>
            </a:pPr>
            <a:r>
              <a:rPr lang="en-US" b="1" dirty="0"/>
              <a:t>Summer </a:t>
            </a:r>
            <a:r>
              <a:rPr lang="en-US" b="1" dirty="0" smtClean="0"/>
              <a:t>2007</a:t>
            </a:r>
            <a:endParaRPr lang="en-US" b="1" dirty="0"/>
          </a:p>
        </p:txBody>
      </p:sp>
      <p:sp>
        <p:nvSpPr>
          <p:cNvPr id="9" name="Text Box 7"/>
          <p:cNvSpPr txBox="1">
            <a:spLocks noChangeArrowheads="1"/>
          </p:cNvSpPr>
          <p:nvPr/>
        </p:nvSpPr>
        <p:spPr bwMode="auto">
          <a:xfrm>
            <a:off x="2271216" y="4031704"/>
            <a:ext cx="4953000" cy="2566988"/>
          </a:xfrm>
          <a:prstGeom prst="rect">
            <a:avLst/>
          </a:prstGeom>
          <a:noFill/>
          <a:ln w="9525">
            <a:noFill/>
            <a:miter lim="800000"/>
            <a:headEnd/>
            <a:tailEnd/>
          </a:ln>
          <a:effectLst/>
        </p:spPr>
        <p:txBody>
          <a:bodyPr>
            <a:spAutoFit/>
          </a:bodyPr>
          <a:lstStyle/>
          <a:p>
            <a:pPr>
              <a:spcBef>
                <a:spcPct val="50000"/>
              </a:spcBef>
            </a:pPr>
            <a:r>
              <a:rPr lang="en-US" dirty="0"/>
              <a:t>Traveled from CSB/SJU </a:t>
            </a:r>
            <a:r>
              <a:rPr lang="en-US" dirty="0" smtClean="0"/>
              <a:t>mid May to </a:t>
            </a:r>
            <a:r>
              <a:rPr lang="en-US" dirty="0"/>
              <a:t>Beijing</a:t>
            </a:r>
          </a:p>
          <a:p>
            <a:pPr>
              <a:spcBef>
                <a:spcPct val="50000"/>
              </a:spcBef>
            </a:pPr>
            <a:r>
              <a:rPr lang="en-US" dirty="0"/>
              <a:t>Toured Beijing for 3 days</a:t>
            </a:r>
          </a:p>
          <a:p>
            <a:pPr>
              <a:spcBef>
                <a:spcPct val="50000"/>
              </a:spcBef>
            </a:pPr>
            <a:r>
              <a:rPr lang="en-US" dirty="0"/>
              <a:t>Traveled to SWU where the partnered with an undergraduate student with the same major and worked in a lab for six weeks..</a:t>
            </a:r>
          </a:p>
          <a:p>
            <a:pPr>
              <a:spcBef>
                <a:spcPct val="50000"/>
              </a:spcBef>
            </a:pPr>
            <a:endParaRPr lang="en-US" dirty="0"/>
          </a:p>
          <a:p>
            <a:pPr>
              <a:spcBef>
                <a:spcPct val="50000"/>
              </a:spcBef>
            </a:pPr>
            <a:r>
              <a:rPr lang="en-US" dirty="0"/>
              <a:t> </a:t>
            </a:r>
          </a:p>
        </p:txBody>
      </p:sp>
      <p:sp>
        <p:nvSpPr>
          <p:cNvPr id="8" name="TextBox 7"/>
          <p:cNvSpPr txBox="1"/>
          <p:nvPr/>
        </p:nvSpPr>
        <p:spPr>
          <a:xfrm>
            <a:off x="1978925" y="395786"/>
            <a:ext cx="5568286" cy="369332"/>
          </a:xfrm>
          <a:prstGeom prst="rect">
            <a:avLst/>
          </a:prstGeom>
          <a:noFill/>
        </p:spPr>
        <p:txBody>
          <a:bodyPr wrap="square" rtlCol="0">
            <a:spAutoFit/>
          </a:bodyPr>
          <a:lstStyle/>
          <a:p>
            <a:r>
              <a:rPr lang="en-US" b="1" dirty="0" smtClean="0"/>
              <a:t>FIRST 3 SUMMER EXCHANGE PROGRAMS</a:t>
            </a:r>
            <a:endParaRPr lang="en-US" b="1" dirty="0"/>
          </a:p>
        </p:txBody>
      </p:sp>
      <p:sp>
        <p:nvSpPr>
          <p:cNvPr id="10" name="Text Box 5"/>
          <p:cNvSpPr txBox="1">
            <a:spLocks noChangeArrowheads="1"/>
          </p:cNvSpPr>
          <p:nvPr/>
        </p:nvSpPr>
        <p:spPr bwMode="auto">
          <a:xfrm>
            <a:off x="6531591" y="881345"/>
            <a:ext cx="1727579" cy="366713"/>
          </a:xfrm>
          <a:prstGeom prst="rect">
            <a:avLst/>
          </a:prstGeom>
          <a:noFill/>
          <a:ln w="9525">
            <a:noFill/>
            <a:miter lim="800000"/>
            <a:headEnd/>
            <a:tailEnd/>
          </a:ln>
          <a:effectLst/>
        </p:spPr>
        <p:txBody>
          <a:bodyPr wrap="square">
            <a:spAutoFit/>
          </a:bodyPr>
          <a:lstStyle/>
          <a:p>
            <a:pPr>
              <a:spcBef>
                <a:spcPct val="50000"/>
              </a:spcBef>
            </a:pPr>
            <a:r>
              <a:rPr lang="en-US" b="1" dirty="0"/>
              <a:t>Summer </a:t>
            </a:r>
            <a:r>
              <a:rPr lang="en-US" b="1" dirty="0" smtClean="0"/>
              <a:t>2008</a:t>
            </a:r>
            <a:endParaRPr lang="en-US" b="1" dirty="0"/>
          </a:p>
        </p:txBody>
      </p:sp>
      <p:sp>
        <p:nvSpPr>
          <p:cNvPr id="11" name="Text Box 4"/>
          <p:cNvSpPr txBox="1">
            <a:spLocks noChangeArrowheads="1"/>
          </p:cNvSpPr>
          <p:nvPr/>
        </p:nvSpPr>
        <p:spPr bwMode="auto">
          <a:xfrm>
            <a:off x="6263186" y="1229364"/>
            <a:ext cx="3071883" cy="2031325"/>
          </a:xfrm>
          <a:prstGeom prst="rect">
            <a:avLst/>
          </a:prstGeom>
          <a:noFill/>
          <a:ln w="9525">
            <a:noFill/>
            <a:miter lim="800000"/>
            <a:headEnd/>
            <a:tailEnd/>
          </a:ln>
          <a:effectLst/>
        </p:spPr>
        <p:txBody>
          <a:bodyPr wrap="square">
            <a:spAutoFit/>
          </a:bodyPr>
          <a:lstStyle/>
          <a:p>
            <a:pPr>
              <a:spcBef>
                <a:spcPct val="50000"/>
              </a:spcBef>
            </a:pPr>
            <a:r>
              <a:rPr lang="en-US" dirty="0" smtClean="0"/>
              <a:t>8 students:</a:t>
            </a:r>
            <a:endParaRPr lang="en-US" dirty="0"/>
          </a:p>
          <a:p>
            <a:pPr>
              <a:spcBef>
                <a:spcPct val="50000"/>
              </a:spcBef>
              <a:buFontTx/>
              <a:buChar char="•"/>
            </a:pPr>
            <a:r>
              <a:rPr lang="en-US" dirty="0"/>
              <a:t> </a:t>
            </a:r>
            <a:r>
              <a:rPr lang="en-US" dirty="0" smtClean="0"/>
              <a:t>3 biochemistry/chemistry</a:t>
            </a:r>
            <a:endParaRPr lang="en-US" dirty="0"/>
          </a:p>
          <a:p>
            <a:pPr>
              <a:spcBef>
                <a:spcPct val="50000"/>
              </a:spcBef>
              <a:buFontTx/>
              <a:buChar char="•"/>
            </a:pPr>
            <a:r>
              <a:rPr lang="en-US" dirty="0"/>
              <a:t> </a:t>
            </a:r>
            <a:r>
              <a:rPr lang="en-US" dirty="0" smtClean="0"/>
              <a:t>2 biology</a:t>
            </a:r>
            <a:endParaRPr lang="en-US" dirty="0"/>
          </a:p>
          <a:p>
            <a:pPr>
              <a:spcBef>
                <a:spcPct val="50000"/>
              </a:spcBef>
              <a:buFontTx/>
              <a:buChar char="•"/>
            </a:pPr>
            <a:r>
              <a:rPr lang="en-US" dirty="0" smtClean="0"/>
              <a:t> 2 physics</a:t>
            </a:r>
          </a:p>
          <a:p>
            <a:pPr>
              <a:spcBef>
                <a:spcPct val="50000"/>
              </a:spcBef>
              <a:buFontTx/>
              <a:buChar char="•"/>
            </a:pPr>
            <a:r>
              <a:rPr lang="en-US" dirty="0" smtClean="0"/>
              <a:t> 1 computer science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R Quarterly"/>
          <p:cNvPicPr>
            <a:picLocks noChangeAspect="1" noChangeArrowheads="1"/>
          </p:cNvPicPr>
          <p:nvPr/>
        </p:nvPicPr>
        <p:blipFill>
          <a:blip r:embed="rId2"/>
          <a:srcRect/>
          <a:stretch>
            <a:fillRect/>
          </a:stretch>
        </p:blipFill>
        <p:spPr bwMode="auto">
          <a:xfrm>
            <a:off x="1442897" y="368489"/>
            <a:ext cx="1818918" cy="2356687"/>
          </a:xfrm>
          <a:prstGeom prst="rect">
            <a:avLst/>
          </a:prstGeom>
          <a:noFill/>
        </p:spPr>
      </p:pic>
      <p:pic>
        <p:nvPicPr>
          <p:cNvPr id="51203" name="Picture 3"/>
          <p:cNvPicPr>
            <a:picLocks noChangeAspect="1" noChangeArrowheads="1"/>
          </p:cNvPicPr>
          <p:nvPr/>
        </p:nvPicPr>
        <p:blipFill>
          <a:blip r:embed="rId3"/>
          <a:srcRect/>
          <a:stretch>
            <a:fillRect/>
          </a:stretch>
        </p:blipFill>
        <p:spPr bwMode="auto">
          <a:xfrm>
            <a:off x="356985" y="2852382"/>
            <a:ext cx="8564173" cy="3091858"/>
          </a:xfrm>
          <a:prstGeom prst="rect">
            <a:avLst/>
          </a:prstGeom>
          <a:noFill/>
          <a:ln w="9525">
            <a:noFill/>
            <a:miter lim="800000"/>
            <a:headEnd/>
            <a:tailEnd/>
          </a:ln>
          <a:effectLst/>
        </p:spPr>
      </p:pic>
      <p:sp>
        <p:nvSpPr>
          <p:cNvPr id="4" name="TextBox 3"/>
          <p:cNvSpPr txBox="1"/>
          <p:nvPr/>
        </p:nvSpPr>
        <p:spPr>
          <a:xfrm>
            <a:off x="4831307" y="1310185"/>
            <a:ext cx="1941622" cy="369332"/>
          </a:xfrm>
          <a:prstGeom prst="rect">
            <a:avLst/>
          </a:prstGeom>
          <a:noFill/>
        </p:spPr>
        <p:txBody>
          <a:bodyPr wrap="none" rtlCol="0">
            <a:spAutoFit/>
          </a:bodyPr>
          <a:lstStyle/>
          <a:p>
            <a:r>
              <a:rPr lang="en-US" dirty="0" smtClean="0"/>
              <a:t>September, 2007</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669925" y="569913"/>
            <a:ext cx="184150" cy="366712"/>
          </a:xfrm>
          <a:prstGeom prst="rect">
            <a:avLst/>
          </a:prstGeom>
          <a:noFill/>
          <a:ln w="9525">
            <a:noFill/>
            <a:miter lim="800000"/>
            <a:headEnd/>
            <a:tailEnd/>
          </a:ln>
          <a:effectLst/>
        </p:spPr>
        <p:txBody>
          <a:bodyPr wrap="none">
            <a:spAutoFit/>
          </a:bodyPr>
          <a:lstStyle/>
          <a:p>
            <a:endParaRPr lang="en-US"/>
          </a:p>
        </p:txBody>
      </p:sp>
      <p:graphicFrame>
        <p:nvGraphicFramePr>
          <p:cNvPr id="15428" name="Group 68"/>
          <p:cNvGraphicFramePr>
            <a:graphicFrameLocks noGrp="1"/>
          </p:cNvGraphicFramePr>
          <p:nvPr/>
        </p:nvGraphicFramePr>
        <p:xfrm>
          <a:off x="1143000" y="762000"/>
          <a:ext cx="7848600" cy="5787391"/>
        </p:xfrm>
        <a:graphic>
          <a:graphicData uri="http://schemas.openxmlformats.org/drawingml/2006/table">
            <a:tbl>
              <a:tblPr/>
              <a:tblGrid>
                <a:gridCol w="2438400"/>
                <a:gridCol w="54102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Students work on projects that are …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Comments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9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  completely unrelated and in different disciplines/subdisciplines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is not ideal.  A student interested in and doing field biology at one site might not have the skills or interest in doing molecular genetics at the other site.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6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2.  completely unrelated but in the same general field of interest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represents the nature of many of the projects in Summer 2006.  These kinds of projects work well with the realization the students will not make as much progress on each six week projects as they would on a ten week project at one site.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0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3.  in different fields but related in an interdisciplinary project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An interdisciplinary project with a math student working on a biological problem, for instance, would work well.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1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4. related and in the same field of interest (as defined by topic or experimental techniques).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would be more ideal than separate unrelated projects and could lead to longer-term collaboration between faculty pairs.  Hence projects involving expression of a mammalian protein in yeast at one site and in bacteria at the other could lead to collaborations between faculty pairs.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5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5.  the same or different parts of the same research project at both sites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would be difficult to develop in the short run, given distance, language barriers, and lack of an established relationship between faculty pairs.  It doesn’t happen often even between members of the same department or between different departments.  If such a real collaboration between faculty pairs could develop, it would be ideal and have maximal benefits for faculty and students.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418" name="AutoShape 58"/>
          <p:cNvSpPr>
            <a:spLocks noChangeArrowheads="1"/>
          </p:cNvSpPr>
          <p:nvPr/>
        </p:nvSpPr>
        <p:spPr bwMode="auto">
          <a:xfrm>
            <a:off x="457200" y="990600"/>
            <a:ext cx="228600" cy="5410200"/>
          </a:xfrm>
          <a:prstGeom prst="downArrow">
            <a:avLst>
              <a:gd name="adj1" fmla="val 50000"/>
              <a:gd name="adj2" fmla="val 591667"/>
            </a:avLst>
          </a:prstGeom>
          <a:gradFill rotWithShape="1">
            <a:gsLst>
              <a:gs pos="0">
                <a:srgbClr val="FF0000"/>
              </a:gs>
              <a:gs pos="100000">
                <a:srgbClr val="00CC00"/>
              </a:gs>
            </a:gsLst>
            <a:lin ang="5400000" scaled="1"/>
          </a:gradFill>
          <a:ln w="9525">
            <a:solidFill>
              <a:schemeClr val="tx1"/>
            </a:solidFill>
            <a:miter lim="800000"/>
            <a:headEnd/>
            <a:tailEnd/>
          </a:ln>
          <a:effectLst/>
        </p:spPr>
        <p:txBody>
          <a:bodyPr vert="eaVert" wrap="none" anchor="ctr"/>
          <a:lstStyle/>
          <a:p>
            <a:endParaRPr lang="en-US"/>
          </a:p>
        </p:txBody>
      </p:sp>
      <p:sp>
        <p:nvSpPr>
          <p:cNvPr id="15419" name="Text Box 59"/>
          <p:cNvSpPr txBox="1">
            <a:spLocks noChangeArrowheads="1"/>
          </p:cNvSpPr>
          <p:nvPr/>
        </p:nvSpPr>
        <p:spPr bwMode="auto">
          <a:xfrm>
            <a:off x="0" y="533400"/>
            <a:ext cx="1136650" cy="366713"/>
          </a:xfrm>
          <a:prstGeom prst="rect">
            <a:avLst/>
          </a:prstGeom>
          <a:noFill/>
          <a:ln w="9525">
            <a:noFill/>
            <a:miter lim="800000"/>
            <a:headEnd/>
            <a:tailEnd/>
          </a:ln>
          <a:effectLst/>
        </p:spPr>
        <p:txBody>
          <a:bodyPr wrap="none">
            <a:spAutoFit/>
          </a:bodyPr>
          <a:lstStyle/>
          <a:p>
            <a:r>
              <a:rPr lang="en-US"/>
              <a:t>unrelated</a:t>
            </a:r>
          </a:p>
        </p:txBody>
      </p:sp>
      <p:sp>
        <p:nvSpPr>
          <p:cNvPr id="15420" name="Text Box 60"/>
          <p:cNvSpPr txBox="1">
            <a:spLocks noChangeArrowheads="1"/>
          </p:cNvSpPr>
          <p:nvPr/>
        </p:nvSpPr>
        <p:spPr bwMode="auto">
          <a:xfrm>
            <a:off x="136525" y="6361113"/>
            <a:ext cx="882650" cy="366712"/>
          </a:xfrm>
          <a:prstGeom prst="rect">
            <a:avLst/>
          </a:prstGeom>
          <a:noFill/>
          <a:ln w="9525">
            <a:noFill/>
            <a:miter lim="800000"/>
            <a:headEnd/>
            <a:tailEnd/>
          </a:ln>
          <a:effectLst/>
        </p:spPr>
        <p:txBody>
          <a:bodyPr wrap="none">
            <a:spAutoFit/>
          </a:bodyPr>
          <a:lstStyle/>
          <a:p>
            <a:r>
              <a:rPr lang="en-US"/>
              <a:t>related</a:t>
            </a:r>
          </a:p>
        </p:txBody>
      </p:sp>
      <p:sp>
        <p:nvSpPr>
          <p:cNvPr id="15429" name="Text Box 69"/>
          <p:cNvSpPr txBox="1">
            <a:spLocks noChangeArrowheads="1"/>
          </p:cNvSpPr>
          <p:nvPr/>
        </p:nvSpPr>
        <p:spPr bwMode="auto">
          <a:xfrm>
            <a:off x="1273791" y="201305"/>
            <a:ext cx="6914867" cy="369332"/>
          </a:xfrm>
          <a:prstGeom prst="rect">
            <a:avLst/>
          </a:prstGeom>
          <a:noFill/>
          <a:ln w="9525">
            <a:noFill/>
            <a:miter lim="800000"/>
            <a:headEnd/>
            <a:tailEnd/>
          </a:ln>
          <a:effectLst/>
        </p:spPr>
        <p:txBody>
          <a:bodyPr wrap="square">
            <a:spAutoFit/>
          </a:bodyPr>
          <a:lstStyle/>
          <a:p>
            <a:r>
              <a:rPr lang="en-US" dirty="0" smtClean="0"/>
              <a:t>Making </a:t>
            </a:r>
            <a:r>
              <a:rPr lang="en-US" dirty="0"/>
              <a:t>the Program Better -  Faculty Pairs before Student Pairs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909" y="941695"/>
            <a:ext cx="7970293" cy="5078313"/>
          </a:xfrm>
          <a:prstGeom prst="rect">
            <a:avLst/>
          </a:prstGeom>
          <a:noFill/>
        </p:spPr>
        <p:txBody>
          <a:bodyPr wrap="square" rtlCol="0">
            <a:spAutoFit/>
          </a:bodyPr>
          <a:lstStyle/>
          <a:p>
            <a:pPr marL="342900" lvl="0" indent="-342900">
              <a:buFont typeface="+mj-lt"/>
              <a:buAutoNum type="arabicPeriod"/>
            </a:pPr>
            <a:endParaRPr lang="en-US" sz="1600" dirty="0" smtClean="0"/>
          </a:p>
          <a:p>
            <a:pPr marL="342900" lvl="0" indent="-342900">
              <a:buFont typeface="+mj-lt"/>
              <a:buAutoNum type="arabicPeriod"/>
            </a:pPr>
            <a:r>
              <a:rPr lang="en-US" sz="1600" dirty="0" smtClean="0"/>
              <a:t>Dr. Henry Jakubowski will send preliminary descriptions of research project(s) from </a:t>
            </a:r>
            <a:r>
              <a:rPr lang="en-US" sz="1600" dirty="0" smtClean="0">
                <a:solidFill>
                  <a:srgbClr val="FF0000"/>
                </a:solidFill>
              </a:rPr>
              <a:t>CSB/SJU faculty </a:t>
            </a:r>
            <a:r>
              <a:rPr lang="en-US" sz="1600" dirty="0" smtClean="0"/>
              <a:t>who are </a:t>
            </a:r>
            <a:r>
              <a:rPr lang="en-US" sz="1600" b="1" dirty="0" smtClean="0"/>
              <a:t>potentially</a:t>
            </a:r>
            <a:r>
              <a:rPr lang="en-US" sz="1600" dirty="0" smtClean="0"/>
              <a:t> interested in working with a student pair in summer 09 to SWU by </a:t>
            </a:r>
            <a:r>
              <a:rPr lang="en-US" sz="1600" dirty="0" smtClean="0"/>
              <a:t>Tuesday, November 25, </a:t>
            </a:r>
            <a:r>
              <a:rPr lang="en-US" sz="1600" dirty="0" smtClean="0"/>
              <a:t>2008. </a:t>
            </a:r>
          </a:p>
          <a:p>
            <a:pPr marL="342900" lvl="0" indent="-342900">
              <a:buFont typeface="+mj-lt"/>
              <a:buAutoNum type="arabicPeriod"/>
            </a:pPr>
            <a:endParaRPr lang="en-US" sz="1600" dirty="0" smtClean="0"/>
          </a:p>
          <a:p>
            <a:pPr marL="342900" indent="-342900">
              <a:buFont typeface="+mj-lt"/>
              <a:buAutoNum type="arabicPeriod"/>
            </a:pPr>
            <a:r>
              <a:rPr lang="en-US" sz="1600" dirty="0" smtClean="0"/>
              <a:t>Dr Jim Schnepf, Computer Science and present CSB/SJU study abroad director at SWU, will coordinate dialog with work with the Foreign Affairs Department and interested faculty at SWU until he leaves (around Dec 10).  </a:t>
            </a:r>
          </a:p>
          <a:p>
            <a:pPr marL="342900" indent="-342900">
              <a:buFont typeface="+mj-lt"/>
              <a:buAutoNum type="arabicPeriod"/>
            </a:pPr>
            <a:endParaRPr lang="en-US" sz="1600" dirty="0" smtClean="0">
              <a:solidFill>
                <a:srgbClr val="FF0000"/>
              </a:solidFill>
            </a:endParaRPr>
          </a:p>
          <a:p>
            <a:pPr marL="342900" indent="-342900">
              <a:buFont typeface="+mj-lt"/>
              <a:buAutoNum type="arabicPeriod"/>
            </a:pPr>
            <a:r>
              <a:rPr lang="en-US" sz="1600" dirty="0" smtClean="0">
                <a:solidFill>
                  <a:srgbClr val="FF0000"/>
                </a:solidFill>
              </a:rPr>
              <a:t>SWU Faculty </a:t>
            </a:r>
            <a:r>
              <a:rPr lang="en-US" sz="1600" dirty="0" smtClean="0">
                <a:solidFill>
                  <a:schemeClr val="tx1">
                    <a:lumMod val="95000"/>
                    <a:lumOff val="5000"/>
                  </a:schemeClr>
                </a:solidFill>
              </a:rPr>
              <a:t>will</a:t>
            </a:r>
            <a:r>
              <a:rPr lang="en-US" sz="1600" dirty="0" smtClean="0">
                <a:solidFill>
                  <a:srgbClr val="FF0000"/>
                </a:solidFill>
              </a:rPr>
              <a:t> </a:t>
            </a:r>
            <a:r>
              <a:rPr lang="en-US" sz="1600" dirty="0" smtClean="0"/>
              <a:t>decide if they would like to participate, and then initiate an email conversation in December and early January with their potential CSB/SJU faculty partner about possible paired projects.   At the end of this email conversation, the faculty would decide </a:t>
            </a:r>
            <a:r>
              <a:rPr lang="en-US" sz="1600" dirty="0" smtClean="0"/>
              <a:t>about their participation.  </a:t>
            </a:r>
            <a:r>
              <a:rPr lang="en-US" sz="1600" dirty="0" smtClean="0"/>
              <a:t>(Note SWU is on winter break from around 1/1-3/1/09.  </a:t>
            </a:r>
          </a:p>
          <a:p>
            <a:pPr marL="342900" lvl="0" indent="-342900">
              <a:buFont typeface="+mj-lt"/>
              <a:buAutoNum type="arabicPeriod"/>
            </a:pPr>
            <a:endParaRPr lang="en-US" sz="1600" dirty="0" smtClean="0"/>
          </a:p>
          <a:p>
            <a:pPr marL="342900" lvl="0" indent="-342900">
              <a:buFont typeface="+mj-lt"/>
              <a:buAutoNum type="arabicPeriod"/>
            </a:pPr>
            <a:r>
              <a:rPr lang="en-US" sz="1600" dirty="0" smtClean="0">
                <a:solidFill>
                  <a:srgbClr val="FF3300"/>
                </a:solidFill>
              </a:rPr>
              <a:t>CSB/SJU students </a:t>
            </a:r>
            <a:r>
              <a:rPr lang="en-US" sz="1600" dirty="0" smtClean="0"/>
              <a:t>apply to </a:t>
            </a:r>
            <a:r>
              <a:rPr lang="en-US" sz="1600" dirty="0" smtClean="0"/>
              <a:t>the program </a:t>
            </a:r>
            <a:r>
              <a:rPr lang="en-US" sz="1600" dirty="0" smtClean="0"/>
              <a:t>from January </a:t>
            </a:r>
            <a:r>
              <a:rPr lang="en-US" sz="1600" dirty="0" smtClean="0"/>
              <a:t>12 </a:t>
            </a:r>
            <a:r>
              <a:rPr lang="en-US" sz="1600" dirty="0" smtClean="0"/>
              <a:t>(start of spring semester) to January </a:t>
            </a:r>
            <a:r>
              <a:rPr lang="en-US" sz="1600" dirty="0" smtClean="0"/>
              <a:t>26</a:t>
            </a:r>
            <a:r>
              <a:rPr lang="en-US" sz="1600" dirty="0" smtClean="0"/>
              <a:t>. 2009.  </a:t>
            </a:r>
            <a:r>
              <a:rPr lang="en-US" sz="1600" dirty="0" smtClean="0"/>
              <a:t>Selections will be </a:t>
            </a:r>
            <a:r>
              <a:rPr lang="en-US" sz="1600" dirty="0" smtClean="0"/>
              <a:t>finished by February 9.  </a:t>
            </a:r>
            <a:r>
              <a:rPr lang="en-US" sz="1600" dirty="0" smtClean="0">
                <a:solidFill>
                  <a:srgbClr val="FF3300"/>
                </a:solidFill>
              </a:rPr>
              <a:t>SWU students </a:t>
            </a:r>
            <a:r>
              <a:rPr lang="en-US" sz="1600" dirty="0" smtClean="0"/>
              <a:t>will apply beginning around March, 2009.</a:t>
            </a:r>
          </a:p>
          <a:p>
            <a:pPr marL="342900" lvl="0" indent="-342900"/>
            <a:r>
              <a:rPr lang="en-US" dirty="0" smtClean="0"/>
              <a:t> </a:t>
            </a:r>
          </a:p>
          <a:p>
            <a:pPr marL="342900" indent="-342900">
              <a:buFont typeface="+mj-lt"/>
              <a:buAutoNum type="arabicPeriod"/>
            </a:pPr>
            <a:endParaRPr lang="en-US" dirty="0"/>
          </a:p>
        </p:txBody>
      </p:sp>
      <p:sp>
        <p:nvSpPr>
          <p:cNvPr id="3" name="TextBox 2"/>
          <p:cNvSpPr txBox="1"/>
          <p:nvPr/>
        </p:nvSpPr>
        <p:spPr>
          <a:xfrm>
            <a:off x="791570" y="354842"/>
            <a:ext cx="7861110" cy="369332"/>
          </a:xfrm>
          <a:prstGeom prst="rect">
            <a:avLst/>
          </a:prstGeom>
          <a:noFill/>
        </p:spPr>
        <p:txBody>
          <a:bodyPr wrap="square" rtlCol="0">
            <a:spAutoFit/>
          </a:bodyPr>
          <a:lstStyle/>
          <a:p>
            <a:pPr algn="ctr"/>
            <a:r>
              <a:rPr lang="en-US" dirty="0" smtClean="0"/>
              <a:t>SELECTION PROCESS FOR FACULTY AND STUDENTS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569" y="345389"/>
            <a:ext cx="7181557" cy="4247317"/>
          </a:xfrm>
          <a:prstGeom prst="rect">
            <a:avLst/>
          </a:prstGeom>
        </p:spPr>
        <p:txBody>
          <a:bodyPr wrap="square">
            <a:spAutoFit/>
          </a:bodyPr>
          <a:lstStyle/>
          <a:p>
            <a:pPr marL="342900" lvl="0" indent="-342900">
              <a:buFont typeface="+mj-lt"/>
              <a:buAutoNum type="arabicPeriod"/>
            </a:pPr>
            <a:endParaRPr lang="en-US" dirty="0" smtClean="0"/>
          </a:p>
          <a:p>
            <a:pPr marL="342900" indent="-342900" algn="ctr"/>
            <a:r>
              <a:rPr lang="en-US" b="1" dirty="0" smtClean="0"/>
              <a:t>SWU Student Selection</a:t>
            </a:r>
          </a:p>
          <a:p>
            <a:pPr marL="342900" indent="-342900" algn="ctr"/>
            <a:endParaRPr lang="en-US" dirty="0" smtClean="0"/>
          </a:p>
          <a:p>
            <a:pPr marL="342900" indent="-342900"/>
            <a:r>
              <a:rPr lang="en-US" dirty="0" smtClean="0"/>
              <a:t>Students will be select based on two main criteria:</a:t>
            </a:r>
          </a:p>
          <a:p>
            <a:pPr marL="342900" indent="-342900"/>
            <a:endParaRPr lang="en-US" dirty="0" smtClean="0"/>
          </a:p>
          <a:p>
            <a:pPr marL="342900" indent="-342900">
              <a:buAutoNum type="arabicPeriod"/>
            </a:pPr>
            <a:r>
              <a:rPr lang="en-US" b="1" dirty="0" smtClean="0"/>
              <a:t>Scientific skills, experience, and long range goals </a:t>
            </a:r>
            <a:r>
              <a:rPr lang="en-US" dirty="0" smtClean="0"/>
              <a:t>(such as the desire to attend graduate school and/or pursue a science career).  Their SWU faculty advisor will select students based on their scientific skills</a:t>
            </a:r>
          </a:p>
          <a:p>
            <a:pPr marL="342900" indent="-342900">
              <a:buAutoNum type="arabicPeriod"/>
            </a:pPr>
            <a:endParaRPr lang="en-US" dirty="0" smtClean="0"/>
          </a:p>
          <a:p>
            <a:pPr marL="342900" indent="-342900">
              <a:buAutoNum type="arabicPeriod"/>
            </a:pPr>
            <a:r>
              <a:rPr lang="en-US" b="1" dirty="0" smtClean="0"/>
              <a:t>English proficiency:  </a:t>
            </a:r>
            <a:r>
              <a:rPr lang="en-US" dirty="0" smtClean="0"/>
              <a:t>The Faculty advisor and Waiban will interview the candidates to determine their English skills.  Students do </a:t>
            </a:r>
            <a:r>
              <a:rPr lang="en-US" b="1" dirty="0" smtClean="0"/>
              <a:t>NOT</a:t>
            </a:r>
            <a:r>
              <a:rPr lang="en-US" dirty="0" smtClean="0"/>
              <a:t> have to take a written exam.</a:t>
            </a:r>
          </a:p>
          <a:p>
            <a:pPr marL="342900" indent="-342900">
              <a:buAutoNum type="arabicPeriod"/>
            </a:pPr>
            <a:endParaRPr lang="en-US" dirty="0" smtClean="0"/>
          </a:p>
          <a:p>
            <a:pPr marL="342900" indent="-342900"/>
            <a:r>
              <a:rPr lang="en-US" dirty="0" smtClean="0"/>
              <a:t>Science skills and interests are more important than English skills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569" y="345389"/>
            <a:ext cx="7181557" cy="7294305"/>
          </a:xfrm>
          <a:prstGeom prst="rect">
            <a:avLst/>
          </a:prstGeom>
        </p:spPr>
        <p:txBody>
          <a:bodyPr wrap="square">
            <a:spAutoFit/>
          </a:bodyPr>
          <a:lstStyle/>
          <a:p>
            <a:pPr marL="342900" lvl="0" indent="-342900">
              <a:buFont typeface="+mj-lt"/>
              <a:buAutoNum type="arabicPeriod"/>
            </a:pPr>
            <a:endParaRPr lang="en-US" dirty="0" smtClean="0"/>
          </a:p>
          <a:p>
            <a:pPr marL="342900" indent="-342900" algn="ctr"/>
            <a:r>
              <a:rPr lang="en-US" b="1" dirty="0" smtClean="0"/>
              <a:t>CSB/SJU Student Selection</a:t>
            </a:r>
          </a:p>
          <a:p>
            <a:pPr marL="342900" indent="-342900" algn="ctr"/>
            <a:endParaRPr lang="en-US" dirty="0" smtClean="0"/>
          </a:p>
          <a:p>
            <a:pPr marL="342900" indent="-342900"/>
            <a:r>
              <a:rPr lang="en-US" dirty="0" smtClean="0"/>
              <a:t>Students will be select based on following criteria:</a:t>
            </a:r>
          </a:p>
          <a:p>
            <a:pPr marL="342900" indent="-342900"/>
            <a:endParaRPr lang="en-US" dirty="0" smtClean="0"/>
          </a:p>
          <a:p>
            <a:pPr marL="342900" indent="-342900">
              <a:buAutoNum type="arabicPeriod"/>
            </a:pPr>
            <a:r>
              <a:rPr lang="en-US" b="1" dirty="0" smtClean="0"/>
              <a:t>Scientific skills, experience, and long range goals </a:t>
            </a:r>
            <a:r>
              <a:rPr lang="en-US" dirty="0" smtClean="0"/>
              <a:t>(such as the desire to attend graduate school and/or pursue a science career).  Their CSB/SJU faculty advisor will select students based on these traits and student interest and commitment to the research project and program.</a:t>
            </a:r>
          </a:p>
          <a:p>
            <a:pPr marL="342900" indent="-342900">
              <a:buAutoNum type="arabicPeriod"/>
            </a:pPr>
            <a:endParaRPr lang="en-US" dirty="0" smtClean="0"/>
          </a:p>
          <a:p>
            <a:pPr marL="342900" indent="-342900">
              <a:buAutoNum type="arabicPeriod"/>
            </a:pPr>
            <a:r>
              <a:rPr lang="en-US" b="1" dirty="0" smtClean="0"/>
              <a:t>Personal Traits required for living in China:  </a:t>
            </a:r>
            <a:r>
              <a:rPr lang="en-US" dirty="0" smtClean="0"/>
              <a:t>The Program Director will interview the candidates to determine if they possess traits (interest, flexibility, resourcefulness, friendliness, openness, independence, respectfulness, etc) to work, live, and make friends in China.</a:t>
            </a:r>
          </a:p>
          <a:p>
            <a:pPr marL="342900" indent="-342900">
              <a:buAutoNum type="arabicPeriod"/>
            </a:pPr>
            <a:endParaRPr lang="en-US" dirty="0" smtClean="0"/>
          </a:p>
          <a:p>
            <a:pPr marL="342900" indent="-342900">
              <a:buAutoNum type="arabicPeriod"/>
            </a:pPr>
            <a:r>
              <a:rPr lang="en-US" b="1" dirty="0" smtClean="0"/>
              <a:t>Willingness to Mentor SWU Students at CSB/SJU</a:t>
            </a:r>
            <a:r>
              <a:rPr lang="en-US" dirty="0" smtClean="0"/>
              <a:t>: This is highly important especially given the rural nature of our campuses. CSB/SJU must agree to participate in all social activities with the SWU students when they return to the US. </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167" y="588534"/>
            <a:ext cx="7820167" cy="4124206"/>
          </a:xfrm>
          <a:prstGeom prst="rect">
            <a:avLst/>
          </a:prstGeom>
          <a:noFill/>
        </p:spPr>
        <p:txBody>
          <a:bodyPr wrap="square" rtlCol="0">
            <a:spAutoFit/>
          </a:bodyPr>
          <a:lstStyle/>
          <a:p>
            <a:pPr marL="342900" lvl="0" indent="-342900">
              <a:buFont typeface="Arial" pitchFamily="34" charset="0"/>
              <a:buChar char="•"/>
            </a:pPr>
            <a:endParaRPr lang="en-US" dirty="0" smtClean="0"/>
          </a:p>
          <a:p>
            <a:pPr marL="342900" lvl="0" indent="-342900">
              <a:buFont typeface="Arial" pitchFamily="34" charset="0"/>
              <a:buChar char="•"/>
            </a:pPr>
            <a:r>
              <a:rPr lang="en-US" sz="1600" dirty="0" smtClean="0">
                <a:solidFill>
                  <a:srgbClr val="FF3300"/>
                </a:solidFill>
              </a:rPr>
              <a:t>Partner CSB/SJU and SWU faculty </a:t>
            </a:r>
            <a:r>
              <a:rPr lang="en-US" sz="1600" dirty="0" smtClean="0"/>
              <a:t>should discuss (by email) the research projects and the expected level of supervision of the students and agree to both.</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The </a:t>
            </a:r>
            <a:r>
              <a:rPr lang="en-US" sz="1600" dirty="0" smtClean="0">
                <a:solidFill>
                  <a:srgbClr val="FF3300"/>
                </a:solidFill>
              </a:rPr>
              <a:t>SWU faculty advisor </a:t>
            </a:r>
            <a:r>
              <a:rPr lang="en-US" sz="1600" dirty="0" smtClean="0"/>
              <a:t>should meet with the students at a minimum of 2 hours a week, and if necessary more in the very first week of the project.</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In addition, the </a:t>
            </a:r>
            <a:r>
              <a:rPr lang="en-US" sz="1600" dirty="0" smtClean="0">
                <a:solidFill>
                  <a:srgbClr val="FF3300"/>
                </a:solidFill>
              </a:rPr>
              <a:t>SWU faculty advisor </a:t>
            </a:r>
            <a:r>
              <a:rPr lang="en-US" sz="1600" dirty="0" smtClean="0"/>
              <a:t>would designate a </a:t>
            </a:r>
            <a:r>
              <a:rPr lang="en-US" sz="1600" dirty="0" smtClean="0">
                <a:solidFill>
                  <a:srgbClr val="FF3300"/>
                </a:solidFill>
              </a:rPr>
              <a:t>graduate student </a:t>
            </a:r>
            <a:r>
              <a:rPr lang="en-US" sz="1600" dirty="0" smtClean="0"/>
              <a:t>as a  primary co-advisor who understands the project and who would be assigned to guide the students activities in the research project on a </a:t>
            </a:r>
            <a:r>
              <a:rPr lang="en-US" sz="1600" b="1" dirty="0" smtClean="0"/>
              <a:t>daily</a:t>
            </a:r>
            <a:r>
              <a:rPr lang="en-US" sz="1600" dirty="0" smtClean="0"/>
              <a:t> basis.  </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These guidelines are similar to those that the CSB/SJU students experience when they do summer research at major research centers/universities in the USA (such as the University of Minnesota, the National Institutes of Health, etc).</a:t>
            </a:r>
          </a:p>
          <a:p>
            <a:pPr marL="342900" lvl="0" indent="-342900">
              <a:buFont typeface="Arial" pitchFamily="34" charset="0"/>
              <a:buChar char="•"/>
            </a:pPr>
            <a:endParaRPr lang="en-US" dirty="0" smtClean="0"/>
          </a:p>
          <a:p>
            <a:endParaRPr lang="en-US" dirty="0"/>
          </a:p>
        </p:txBody>
      </p:sp>
      <p:sp>
        <p:nvSpPr>
          <p:cNvPr id="3" name="TextBox 2"/>
          <p:cNvSpPr txBox="1"/>
          <p:nvPr/>
        </p:nvSpPr>
        <p:spPr>
          <a:xfrm>
            <a:off x="703385" y="342664"/>
            <a:ext cx="7795181" cy="369332"/>
          </a:xfrm>
          <a:prstGeom prst="rect">
            <a:avLst/>
          </a:prstGeom>
          <a:noFill/>
        </p:spPr>
        <p:txBody>
          <a:bodyPr wrap="square" rtlCol="0">
            <a:spAutoFit/>
          </a:bodyPr>
          <a:lstStyle/>
          <a:p>
            <a:pPr algn="ctr"/>
            <a:r>
              <a:rPr lang="en-US" b="1" dirty="0" smtClean="0"/>
              <a:t>ROLE OF THE SWU FACULTY ADVISORS FOR CSB/SJU STUDENTS</a:t>
            </a:r>
            <a:endParaRPr lang="en-US" b="1" dirty="0"/>
          </a:p>
        </p:txBody>
      </p:sp>
      <p:sp>
        <p:nvSpPr>
          <p:cNvPr id="4" name="TextBox 3"/>
          <p:cNvSpPr txBox="1"/>
          <p:nvPr/>
        </p:nvSpPr>
        <p:spPr>
          <a:xfrm>
            <a:off x="891058" y="4419951"/>
            <a:ext cx="7492621" cy="369332"/>
          </a:xfrm>
          <a:prstGeom prst="rect">
            <a:avLst/>
          </a:prstGeom>
          <a:noFill/>
        </p:spPr>
        <p:txBody>
          <a:bodyPr wrap="square" rtlCol="0">
            <a:spAutoFit/>
          </a:bodyPr>
          <a:lstStyle/>
          <a:p>
            <a:pPr algn="ctr"/>
            <a:r>
              <a:rPr lang="en-US" b="1" dirty="0" smtClean="0"/>
              <a:t>ROLE OF THE CSB/SU FACULTY ADVISORS FOR SWU STUDENTS</a:t>
            </a:r>
            <a:endParaRPr lang="en-US" b="1" dirty="0"/>
          </a:p>
        </p:txBody>
      </p:sp>
      <p:sp>
        <p:nvSpPr>
          <p:cNvPr id="5" name="TextBox 4"/>
          <p:cNvSpPr txBox="1"/>
          <p:nvPr/>
        </p:nvSpPr>
        <p:spPr>
          <a:xfrm>
            <a:off x="740093" y="4703564"/>
            <a:ext cx="7820167" cy="2400657"/>
          </a:xfrm>
          <a:prstGeom prst="rect">
            <a:avLst/>
          </a:prstGeom>
          <a:noFill/>
        </p:spPr>
        <p:txBody>
          <a:bodyPr wrap="square" rtlCol="0">
            <a:spAutoFit/>
          </a:bodyPr>
          <a:lstStyle/>
          <a:p>
            <a:pPr marL="342900" lvl="0" indent="-342900">
              <a:buFont typeface="Arial" pitchFamily="34" charset="0"/>
              <a:buChar char="•"/>
            </a:pPr>
            <a:endParaRPr lang="en-US" dirty="0" smtClean="0"/>
          </a:p>
          <a:p>
            <a:pPr marL="342900" lvl="0" indent="-342900">
              <a:buFont typeface="Arial" pitchFamily="34" charset="0"/>
              <a:buChar char="•"/>
            </a:pPr>
            <a:r>
              <a:rPr lang="en-US" sz="1600" dirty="0" smtClean="0">
                <a:solidFill>
                  <a:srgbClr val="FF3300"/>
                </a:solidFill>
              </a:rPr>
              <a:t>Partner CSB/SJU and SWU faculty </a:t>
            </a:r>
            <a:r>
              <a:rPr lang="en-US" sz="1600" dirty="0" smtClean="0"/>
              <a:t>should discuss (by email) the research projects and the expected level of supervision of the students and agree to both.</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The </a:t>
            </a:r>
            <a:r>
              <a:rPr lang="en-US" sz="1600" dirty="0" smtClean="0">
                <a:solidFill>
                  <a:srgbClr val="FF3300"/>
                </a:solidFill>
              </a:rPr>
              <a:t>CSB/SJU faculty advisor </a:t>
            </a:r>
            <a:r>
              <a:rPr lang="en-US" sz="1600" dirty="0" smtClean="0"/>
              <a:t>should meet with the students at a minimum of  4-5 hours (since there are no post-graduate students to help students) a week, and if necessary more in the very first weeks of the project.</a:t>
            </a:r>
          </a:p>
          <a:p>
            <a:pPr marL="342900" lvl="0" indent="-342900">
              <a:buFont typeface="Arial" pitchFamily="34" charset="0"/>
              <a:buChar char="•"/>
            </a:pPr>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TotalTime>
  <Words>1169</Words>
  <Application>Microsoft Office PowerPoint</Application>
  <PresentationFormat>On-screen Show (4:3)</PresentationFormat>
  <Paragraphs>118</Paragraphs>
  <Slides>18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Default Design</vt:lpstr>
      <vt:lpstr>Image</vt:lpstr>
      <vt:lpstr>Summer Research Exchange Program</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CSB/SJU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hjakubowski</dc:creator>
  <cp:lastModifiedBy>hjakubowski</cp:lastModifiedBy>
  <cp:revision>99</cp:revision>
  <dcterms:created xsi:type="dcterms:W3CDTF">2006-07-31T13:08:10Z</dcterms:created>
  <dcterms:modified xsi:type="dcterms:W3CDTF">2008-11-03T21:42:07Z</dcterms:modified>
</cp:coreProperties>
</file>